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Slab"/>
      <p:regular r:id="rId45"/>
      <p:bold r:id="rId46"/>
    </p:embeddedFon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Slab-bold.fntdata"/><Relationship Id="rId45"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swlh/cohort-analysis-using-python-and-pandas-d2a60f4d0a4d"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e50a6a6d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e50a6a6d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the average number of unique items per order We used .groupby() function to group by CustomerID and InvoiceNo.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eb883308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eb883308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new column titled TotalPrice by multiplying UnitPrice and Quantity. Then we used the groupby() function and grouped it by Country to see each country’s </a:t>
            </a:r>
            <a:r>
              <a:rPr lang="en"/>
              <a:t>spending</a:t>
            </a:r>
            <a:r>
              <a:rPr lang="en"/>
              <a:t> amount.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eb8833080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eb8833080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observed that United Kingdom spent the most compared to other countries.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eb8833080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eb8833080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b="1" lang="en" sz="1050">
                <a:solidFill>
                  <a:schemeClr val="dk1"/>
                </a:solidFill>
                <a:highlight>
                  <a:schemeClr val="lt1"/>
                </a:highlight>
              </a:rPr>
              <a:t>The UK not only has the most sales revenue, but also the most customers. Since the majority of this data set contains orders from the UK, we can explore the UK market further by finding out what products the customers buy together and any other buying behaviors to improve our sales and targeting strategy.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eb8833080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eb8833080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UK dataframe</a:t>
            </a:r>
            <a:endParaRPr/>
          </a:p>
          <a:p>
            <a:pPr indent="0" lvl="0" marL="0" rtl="0" algn="l">
              <a:spcBef>
                <a:spcPts val="0"/>
              </a:spcBef>
              <a:spcAft>
                <a:spcPts val="0"/>
              </a:spcAft>
              <a:buNone/>
            </a:pPr>
            <a:r>
              <a:rPr lang="en"/>
              <a:t>Most popular products bought in UK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why we decided to focus on the UK market and created a new data frame.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eb8833080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eb8833080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We did a RFM Analysis because it is a customer segmentation technique that focuses on past purchase behaviors of the customers. We divided the past purchase behaviors into three groups: Recency, Frequency, and Monetary.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eb8833080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eb8833080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AutoNum type="arabicPeriod"/>
            </a:pPr>
            <a:r>
              <a:rPr lang="en" sz="1050">
                <a:solidFill>
                  <a:schemeClr val="dk1"/>
                </a:solidFill>
                <a:highlight>
                  <a:srgbClr val="FFFFFF"/>
                </a:highlight>
              </a:rPr>
              <a:t>We calculated the recency by choosing a data as our point of reference to evaluate how many days ago the customer’s last purchase was.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AutoNum type="arabicPeriod"/>
            </a:pPr>
            <a:r>
              <a:rPr lang="en" sz="1050">
                <a:solidFill>
                  <a:schemeClr val="dk1"/>
                </a:solidFill>
                <a:highlight>
                  <a:srgbClr val="FFFFFF"/>
                </a:highlight>
              </a:rPr>
              <a:t>Then we created a new column titled Date with the InvoiceDate but without the timestamp.</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eb8833080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eb8833080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100"/>
              </a:spcBef>
              <a:spcAft>
                <a:spcPts val="0"/>
              </a:spcAft>
              <a:buNone/>
            </a:pPr>
            <a:r>
              <a:rPr lang="en" sz="1050">
                <a:solidFill>
                  <a:schemeClr val="dk1"/>
                </a:solidFill>
                <a:highlight>
                  <a:srgbClr val="FFFFFF"/>
                </a:highlight>
              </a:rPr>
              <a:t>3. We grouped it by CustomerID to check the last purchase dates of the customers.</a:t>
            </a:r>
            <a:endParaRPr sz="1050">
              <a:solidFill>
                <a:schemeClr val="dk1"/>
              </a:solidFill>
              <a:highlight>
                <a:srgbClr val="FFFFFF"/>
              </a:highlight>
            </a:endParaRPr>
          </a:p>
          <a:p>
            <a:pPr indent="0" lvl="0" marL="0" rtl="0" algn="l">
              <a:spcBef>
                <a:spcPts val="7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eb8833080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eb8833080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700"/>
              </a:spcAft>
              <a:buNone/>
            </a:pPr>
            <a:r>
              <a:rPr lang="en" sz="1050">
                <a:solidFill>
                  <a:schemeClr val="dk1"/>
                </a:solidFill>
                <a:highlight>
                  <a:srgbClr val="FFFFFF"/>
                </a:highlight>
              </a:rPr>
              <a:t>4. Then we calculated the days since last purchase.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eb8833080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3eb8833080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chemeClr val="dk1"/>
                </a:solidFill>
                <a:highlight>
                  <a:srgbClr val="FFFFFF"/>
                </a:highlight>
              </a:rPr>
              <a:t>5. Since we do not need the Last_Purchase column anymore we used the drop() function to drop it.</a:t>
            </a:r>
            <a:endParaRPr sz="1050">
              <a:solidFill>
                <a:schemeClr val="dk1"/>
              </a:solidFill>
              <a:highlight>
                <a:srgbClr val="FFFFFF"/>
              </a:highlight>
            </a:endParaRPr>
          </a:p>
          <a:p>
            <a:pPr indent="0" lvl="0" marL="0" rtl="0" algn="l">
              <a:lnSpc>
                <a:spcPct val="115000"/>
              </a:lnSpc>
              <a:spcBef>
                <a:spcPts val="1100"/>
              </a:spcBef>
              <a:spcAft>
                <a:spcPts val="70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eb883308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3eb883308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eb8833080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eb8833080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700"/>
              </a:spcAft>
              <a:buNone/>
            </a:pPr>
            <a:r>
              <a:rPr lang="en" sz="1050">
                <a:solidFill>
                  <a:schemeClr val="dk1"/>
                </a:solidFill>
                <a:highlight>
                  <a:srgbClr val="FFFFFF"/>
                </a:highlight>
              </a:rPr>
              <a:t>6. We created a plot to show how long ago a customer’s last purchase was.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eb8833080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eb8833080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chemeClr val="dk1"/>
                </a:solidFill>
                <a:highlight>
                  <a:srgbClr val="FFFFFF"/>
                </a:highlight>
              </a:rPr>
              <a:t>We </a:t>
            </a:r>
            <a:r>
              <a:rPr b="1" lang="en" sz="1350">
                <a:solidFill>
                  <a:schemeClr val="dk1"/>
                </a:solidFill>
                <a:highlight>
                  <a:srgbClr val="FFFFFF"/>
                </a:highlight>
              </a:rPr>
              <a:t>calculated</a:t>
            </a:r>
            <a:r>
              <a:rPr b="1" lang="en" sz="1350">
                <a:solidFill>
                  <a:schemeClr val="dk1"/>
                </a:solidFill>
                <a:highlight>
                  <a:srgbClr val="FFFFFF"/>
                </a:highlight>
              </a:rPr>
              <a:t> the purchase frequency of a customer.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eb8833080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eb8833080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350">
                <a:solidFill>
                  <a:schemeClr val="dk1"/>
                </a:solidFill>
                <a:highlight>
                  <a:srgbClr val="FFFFFF"/>
                </a:highlight>
              </a:rPr>
              <a:t>We calculated the total amount of money spent by each customer.</a:t>
            </a:r>
            <a:endParaRPr b="1" sz="1050">
              <a:solidFill>
                <a:schemeClr val="dk1"/>
              </a:solidFill>
              <a:highlight>
                <a:srgbClr val="FFFFFF"/>
              </a:highlight>
            </a:endParaRPr>
          </a:p>
          <a:p>
            <a:pPr indent="0" lvl="0" marL="0" rtl="0" algn="l">
              <a:spcBef>
                <a:spcPts val="1100"/>
              </a:spcBef>
              <a:spcAft>
                <a:spcPts val="0"/>
              </a:spcAft>
              <a:buNone/>
            </a:pPr>
            <a:r>
              <a:t/>
            </a:r>
            <a:endParaRPr b="1"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eb8833080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eb8833080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just shows the RFM for each customer.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eb8833080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eb8833080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Customer Segmentation is a process of </a:t>
            </a:r>
            <a:r>
              <a:rPr lang="en" sz="1050">
                <a:solidFill>
                  <a:schemeClr val="dk1"/>
                </a:solidFill>
                <a:highlight>
                  <a:srgbClr val="FFFFFF"/>
                </a:highlight>
              </a:rPr>
              <a:t>separating</a:t>
            </a:r>
            <a:r>
              <a:rPr lang="en" sz="1050">
                <a:solidFill>
                  <a:schemeClr val="dk1"/>
                </a:solidFill>
                <a:highlight>
                  <a:srgbClr val="FFFFFF"/>
                </a:highlight>
              </a:rPr>
              <a:t> customers into groups based on certain </a:t>
            </a:r>
            <a:r>
              <a:rPr lang="en" sz="1050">
                <a:solidFill>
                  <a:schemeClr val="dk1"/>
                </a:solidFill>
                <a:highlight>
                  <a:srgbClr val="FFFFFF"/>
                </a:highlight>
              </a:rPr>
              <a:t>criteria</a:t>
            </a:r>
            <a:r>
              <a:rPr lang="en" sz="1050">
                <a:solidFill>
                  <a:schemeClr val="dk1"/>
                </a:solidFill>
                <a:highlight>
                  <a:srgbClr val="FFFFFF"/>
                </a:highlight>
              </a:rPr>
              <a:t> such as spending, habits, interests, and </a:t>
            </a:r>
            <a:r>
              <a:rPr lang="en" sz="1050">
                <a:solidFill>
                  <a:schemeClr val="dk1"/>
                </a:solidFill>
                <a:highlight>
                  <a:schemeClr val="lt1"/>
                </a:highlight>
              </a:rPr>
              <a:t>Recency-Frequency-Monetary.</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We created a definition for quantile and in it we separated our customers into 4 quartiles.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eb8833080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3eb8833080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two functions to calculate the Recency, Frequency, and Monetary scores.</a:t>
            </a:r>
            <a:endParaRPr/>
          </a:p>
          <a:p>
            <a:pPr indent="0" lvl="0" marL="0" rtl="0" algn="l">
              <a:spcBef>
                <a:spcPts val="0"/>
              </a:spcBef>
              <a:spcAft>
                <a:spcPts val="0"/>
              </a:spcAft>
              <a:buNone/>
            </a:pPr>
            <a:r>
              <a:rPr lang="en"/>
              <a:t>We then added columns for each customer and their calculated scores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Recency Scores: 4 is the highest indicating a customer has purchased the most recent, 1 is to show a customer has not purchased recently</a:t>
            </a:r>
            <a:endParaRPr/>
          </a:p>
          <a:p>
            <a:pPr indent="0" lvl="0" marL="0" rtl="0" algn="l">
              <a:spcBef>
                <a:spcPts val="0"/>
              </a:spcBef>
              <a:spcAft>
                <a:spcPts val="0"/>
              </a:spcAft>
              <a:buNone/>
            </a:pPr>
            <a:r>
              <a:rPr lang="en"/>
              <a:t>Frequency and Monetary Scores: 1 is the highest and shows a customer has spent more money frequently, 4 is the lowest and shows a </a:t>
            </a:r>
            <a:r>
              <a:rPr lang="en"/>
              <a:t>customer</a:t>
            </a:r>
            <a:r>
              <a:rPr lang="en"/>
              <a:t> does not spend as much money or shop as frequent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eb8833080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eb8833080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created a column for RFM Points by getting the sum on each customer’s RFM Score.</a:t>
            </a:r>
            <a:endParaRPr/>
          </a:p>
          <a:p>
            <a:pPr indent="0" lvl="0" marL="0" rtl="0" algn="l">
              <a:spcBef>
                <a:spcPts val="0"/>
              </a:spcBef>
              <a:spcAft>
                <a:spcPts val="0"/>
              </a:spcAft>
              <a:buNone/>
            </a:pPr>
            <a:r>
              <a:rPr lang="en"/>
              <a:t>Then we created a ‘for’ loop to label each customer’s RFM Points and divided them into 6 categories based spending habits. The categories we chose were dependent on the score we thought best fit according to customer spending habits.</a:t>
            </a:r>
            <a:endParaRPr/>
          </a:p>
          <a:p>
            <a:pPr indent="0" lvl="0" marL="0" rtl="0" algn="l">
              <a:spcBef>
                <a:spcPts val="0"/>
              </a:spcBef>
              <a:spcAft>
                <a:spcPts val="0"/>
              </a:spcAft>
              <a:buNone/>
            </a:pPr>
            <a:r>
              <a:rPr lang="en"/>
              <a:t>After creating the RFM_Points_Segments, we found the average of each category from the corresponding group of customers. The size_RFM_Points column includes the total number of points from each category.</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eb8833080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3eb8833080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 Chart: percentage of each segment category</a:t>
            </a:r>
            <a:endParaRPr/>
          </a:p>
          <a:p>
            <a:pPr indent="0" lvl="0" marL="0" rtl="0" algn="l">
              <a:spcBef>
                <a:spcPts val="0"/>
              </a:spcBef>
              <a:spcAft>
                <a:spcPts val="0"/>
              </a:spcAft>
              <a:buNone/>
            </a:pPr>
            <a:r>
              <a:rPr lang="en"/>
              <a:t>Bar Chart: shows count of customers in each segment category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eb8833080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eb8833080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In K-Mean clusters are important because </a:t>
            </a:r>
            <a:r>
              <a:rPr lang="en" sz="1050">
                <a:solidFill>
                  <a:schemeClr val="dk1"/>
                </a:solidFill>
                <a:highlight>
                  <a:schemeClr val="lt1"/>
                </a:highlight>
              </a:rPr>
              <a:t>clusters are </a:t>
            </a:r>
            <a:r>
              <a:rPr lang="en" sz="1050">
                <a:solidFill>
                  <a:schemeClr val="dk1"/>
                </a:solidFill>
                <a:highlight>
                  <a:schemeClr val="lt1"/>
                </a:highlight>
              </a:rPr>
              <a:t>collection of data points aggregated together because of certain similarities.</a:t>
            </a:r>
            <a:endParaRPr sz="105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e50a6a6d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e50a6a6d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the InvoicePeriod column because we are interested in the spending of each customer per month.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df_line dataframe we grouped it by InvoicePeriod and got the sum of TotalPrice of each unique customer.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This graph shows the number of unique customers as well as the sum of total price per month.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3eb8833080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3eb8833080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e50a6a6d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e50a6a6d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life_span column in order to get the number of days between each customers first </a:t>
            </a:r>
            <a:r>
              <a:rPr lang="en"/>
              <a:t>purchase</a:t>
            </a:r>
            <a:r>
              <a:rPr lang="en"/>
              <a:t> and last purchase. Recency only gives number of days between the customers’ last purchase and reference date.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eb8833080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eb8833080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It is important to scale in </a:t>
            </a:r>
            <a:r>
              <a:rPr lang="en" sz="1050">
                <a:solidFill>
                  <a:schemeClr val="dk1"/>
                </a:solidFill>
                <a:highlight>
                  <a:srgbClr val="FFFFFF"/>
                </a:highlight>
              </a:rPr>
              <a:t>algorithms</a:t>
            </a:r>
            <a:r>
              <a:rPr lang="en" sz="1050">
                <a:solidFill>
                  <a:schemeClr val="dk1"/>
                </a:solidFill>
                <a:highlight>
                  <a:srgbClr val="FFFFFF"/>
                </a:highlight>
              </a:rPr>
              <a:t> where there is a distance between points. For example, K-means, knn, svm. This is why we scale our data.</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We use hopkins test because if the hopkins score is less than 0.5 then applying clustering is suitable. Our hopkins score is 0.09 which means that the clusters are good.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We created a for loop and calculated the sum of squared distances for each k-value(n-cluster).</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Based on the Elbow Method graph and Distortion Score Elbow for K-Means Clustering graphs cluster 3 looks good. However, we decided to go with cluster 4.</a:t>
            </a:r>
            <a:endParaRPr sz="1050">
              <a:solidFill>
                <a:schemeClr val="dk1"/>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eb8833080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3eb8833080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Inertia is calculated by sum of squared distances for each observation same clusters.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created Kmeans_Label_ID column with 4 clusters. And we assigned each clusters values (Bronze, Silver, Gold, Diamond). Depending on how many times the customers bought from the store we assigned them to a cluster. Diamond = most frequently, Gold = frequently, Silver = less frequently, Bronze = not frequently.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eb8833080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eb8833080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of the 4 clusters we created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eb8833080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eb8833080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1100"/>
              </a:spcBef>
              <a:spcAft>
                <a:spcPts val="0"/>
              </a:spcAft>
              <a:buClr>
                <a:schemeClr val="dk1"/>
              </a:buClr>
              <a:buSzPts val="1050"/>
              <a:buChar char="●"/>
            </a:pPr>
            <a:r>
              <a:rPr lang="en" sz="1050">
                <a:solidFill>
                  <a:schemeClr val="dk1"/>
                </a:solidFill>
                <a:highlight>
                  <a:srgbClr val="FFFFFF"/>
                </a:highlight>
              </a:rPr>
              <a:t>Cluster 0 : The first cluster belongs to the "Best Customers" segment which we saw earlier as they purchase recently (R=4), frequent buyers (F=4), and spent the most (M=4)</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Cluster 1 : Second cluster can be interpreted as passer customers as their last purchase is long ago (R&lt;=1),purchased very few (F&gt;=2 &amp; F &lt; 4) and spent little (M&gt;=4 &amp; M &lt; 4).Company has to come up with new strategies to make them permanent members. Low value customers</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highlight>
                  <a:srgbClr val="FFFFFF"/>
                </a:highlight>
              </a:rPr>
              <a:t>Cluster 2 : The third cluster is more related to the "Almost Lost" segment as they Haven’t purchased for some time(R=1), but used to purchase frequently and spent a lot.</a:t>
            </a:r>
            <a:endParaRPr sz="1050">
              <a:solidFill>
                <a:schemeClr val="dk1"/>
              </a:solidFill>
              <a:highlight>
                <a:srgbClr val="FFFFFF"/>
              </a:highlight>
            </a:endParaRPr>
          </a:p>
          <a:p>
            <a:pPr indent="0" lvl="0" marL="0" rtl="0" algn="l">
              <a:spcBef>
                <a:spcPts val="7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eb8833080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eb8833080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Cohort analysis is a subset of behavioral analytics that takes the user data and breaks them into related groups for analysis. This analysis can further be used to do customer segmentation and track metrics like retention, churn, and lifetime value.</a:t>
            </a:r>
            <a:endParaRPr sz="1050">
              <a:solidFill>
                <a:schemeClr val="dk1"/>
              </a:solidFill>
              <a:highlight>
                <a:srgbClr val="FFFFFF"/>
              </a:highlight>
            </a:endParaRPr>
          </a:p>
          <a:p>
            <a:pPr indent="0" lvl="0" marL="0" rtl="0" algn="l">
              <a:spcBef>
                <a:spcPts val="0"/>
              </a:spcBef>
              <a:spcAft>
                <a:spcPts val="0"/>
              </a:spcAft>
              <a:buNone/>
            </a:pPr>
            <a:r>
              <a:rPr lang="en" sz="1050" u="sng">
                <a:solidFill>
                  <a:srgbClr val="296EAA"/>
                </a:solidFill>
                <a:hlinkClick r:id="rId2">
                  <a:extLst>
                    <a:ext uri="{A12FA001-AC4F-418D-AE19-62706E023703}">
                      <ahyp:hlinkClr val="tx"/>
                    </a:ext>
                  </a:extLst>
                </a:hlinkClick>
              </a:rPr>
              <a:t>Cohort Analysis</a:t>
            </a:r>
            <a:r>
              <a:rPr lang="en" sz="1050">
                <a:solidFill>
                  <a:schemeClr val="dk1"/>
                </a:solidFill>
              </a:rPr>
              <a:t> is specifically useful in analyzing user growth patterns for products. </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spcBef>
                <a:spcPts val="0"/>
              </a:spcBef>
              <a:spcAft>
                <a:spcPts val="0"/>
              </a:spcAft>
              <a:buNone/>
            </a:pPr>
            <a:r>
              <a:rPr lang="en" sz="1050">
                <a:solidFill>
                  <a:schemeClr val="dk1"/>
                </a:solidFill>
              </a:rPr>
              <a:t>We created a new columns titled InvoiceMonth from InvoiceDate and got the year and the month. We </a:t>
            </a:r>
            <a:r>
              <a:rPr lang="en" sz="1050">
                <a:solidFill>
                  <a:schemeClr val="dk1"/>
                </a:solidFill>
              </a:rPr>
              <a:t>grounded</a:t>
            </a:r>
            <a:r>
              <a:rPr lang="en" sz="1050">
                <a:solidFill>
                  <a:schemeClr val="dk1"/>
                </a:solidFill>
              </a:rPr>
              <a:t> that into another </a:t>
            </a:r>
            <a:r>
              <a:rPr lang="en" sz="1050">
                <a:solidFill>
                  <a:schemeClr val="dk1"/>
                </a:solidFill>
              </a:rPr>
              <a:t>column</a:t>
            </a:r>
            <a:r>
              <a:rPr lang="en" sz="1050">
                <a:solidFill>
                  <a:schemeClr val="dk1"/>
                </a:solidFill>
              </a:rPr>
              <a:t> titled cohort_date by customerID and InvoiceMonth.</a:t>
            </a:r>
            <a:endParaRPr sz="1050">
              <a:solidFill>
                <a:schemeClr val="dk1"/>
              </a:solidFill>
            </a:endParaRPr>
          </a:p>
          <a:p>
            <a:pPr indent="0" lvl="0" marL="0" rtl="0" algn="l">
              <a:spcBef>
                <a:spcPts val="0"/>
              </a:spcBef>
              <a:spcAft>
                <a:spcPts val="0"/>
              </a:spcAft>
              <a:buNone/>
            </a:pPr>
            <a:r>
              <a:t/>
            </a:r>
            <a:endParaRPr sz="1050">
              <a:solidFill>
                <a:schemeClr val="dk1"/>
              </a:solidFill>
            </a:endParaRPr>
          </a:p>
          <a:p>
            <a:pPr indent="0" lvl="0" marL="0" rtl="0" algn="l">
              <a:lnSpc>
                <a:spcPct val="115000"/>
              </a:lnSpc>
              <a:spcBef>
                <a:spcPts val="1100"/>
              </a:spcBef>
              <a:spcAft>
                <a:spcPts val="0"/>
              </a:spcAft>
              <a:buNone/>
            </a:pPr>
            <a:r>
              <a:t/>
            </a:r>
            <a:endParaRPr sz="1050">
              <a:solidFill>
                <a:schemeClr val="dk1"/>
              </a:solidFill>
              <a:highlight>
                <a:srgbClr val="FFFFFF"/>
              </a:highlight>
            </a:endParaRPr>
          </a:p>
          <a:p>
            <a:pPr indent="0" lvl="0" marL="0" rtl="0" algn="l">
              <a:spcBef>
                <a:spcPts val="70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eb8833080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eb8833080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Retention rate = % of </a:t>
            </a:r>
            <a:r>
              <a:rPr lang="en"/>
              <a:t>customers</a:t>
            </a:r>
            <a:r>
              <a:rPr lang="en"/>
              <a:t> a business retains over a given period of time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eb8833080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3eb8833080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eb8833080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eb8833080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eb883308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eb883308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our findings our customer can pinpoint which customers to </a:t>
            </a:r>
            <a:r>
              <a:rPr lang="en"/>
              <a:t>focus</a:t>
            </a:r>
            <a:r>
              <a:rPr lang="en"/>
              <a:t> on, </a:t>
            </a:r>
            <a:r>
              <a:rPr lang="en"/>
              <a:t>which</a:t>
            </a:r>
            <a:r>
              <a:rPr lang="en"/>
              <a:t> customers spend the most money and on which products. Also during which months the company retained the most customers.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3eb8833080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3eb8833080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eb883308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eb883308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This data set contains transactions </a:t>
            </a:r>
            <a:r>
              <a:rPr lang="en" sz="1050">
                <a:solidFill>
                  <a:schemeClr val="dk1"/>
                </a:solidFill>
                <a:highlight>
                  <a:schemeClr val="lt1"/>
                </a:highlight>
              </a:rPr>
              <a:t>occurring between 01/12/2010 and 09/12/2011 for a UK-based and registered non-store online retail. The company mainly sells unique all-occasion gifts. Many customers of the company are wholesalers.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We used the head() function to get the first 5 observations  from the data.</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spcBef>
                <a:spcPts val="0"/>
              </a:spcBef>
              <a:spcAft>
                <a:spcPts val="0"/>
              </a:spcAft>
              <a:buNone/>
            </a:pPr>
            <a:r>
              <a:rPr lang="en" sz="1050">
                <a:solidFill>
                  <a:schemeClr val="dk1"/>
                </a:solidFill>
                <a:highlight>
                  <a:schemeClr val="lt1"/>
                </a:highlight>
              </a:rPr>
              <a:t>Calling the info() function shows us the null value count and  data types.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eb883308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eb883308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.isnull() and the .sum()  functions to get the sum of null values in each column.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do not need them because they the CustomerID column is a unique value that’s why we don’t fill them out. So we used the .dropna() function to drop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found the sum of duplicated values by calling the .duplicated().sum() function and dropped them as well.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eb883308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eb883308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We examined the relationship between InvoiceNo, Quantity, and UnitPrice columns and found negative values. </a:t>
            </a:r>
            <a:r>
              <a:rPr lang="en" sz="1050">
                <a:solidFill>
                  <a:schemeClr val="dk1"/>
                </a:solidFill>
                <a:highlight>
                  <a:schemeClr val="lt1"/>
                </a:highlight>
              </a:rPr>
              <a:t>These values are a result of canceled and returned orders. </a:t>
            </a:r>
            <a:r>
              <a:rPr lang="en" sz="1050">
                <a:solidFill>
                  <a:schemeClr val="dk1"/>
                </a:solidFill>
                <a:highlight>
                  <a:srgbClr val="FFFFFF"/>
                </a:highlight>
              </a:rPr>
              <a:t> We examined the negative values and determined that they are not useful since we only need the spending value of the customers. </a:t>
            </a:r>
            <a:endParaRPr sz="105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eb883308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eb883308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If the invoice number starts with the letter "C", it means the order was cancelled. Or those who abandon their order.</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When we filter canceled orders by Quantity&gt; 0 or filter non-canceled orders by Quantity &lt;0 nothing returns, this confirms that negative values mean the order was canceled.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We can see that 16.47% of the order have been canceled.</a:t>
            </a:r>
            <a:endParaRPr sz="105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eb883308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eb883308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Since the customer ID's are missing, let’s assume these orders were not made by the customers already in the data set because those customers already have ID's.</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We also don't want to assign these orders to those customers because this would alter the insights we draw from the data.</a:t>
            </a:r>
            <a:endParaRPr sz="105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a:t>
            </a:r>
            <a:r>
              <a:rPr lang="en"/>
              <a:t>investigated</a:t>
            </a:r>
            <a:r>
              <a:rPr lang="en"/>
              <a:t> the canceled values we found that UnitPrice and Quantity columns contained negative values.</a:t>
            </a:r>
            <a:endParaRPr/>
          </a:p>
          <a:p>
            <a:pPr indent="0" lvl="0" marL="0" rtl="0" algn="l">
              <a:spcBef>
                <a:spcPts val="0"/>
              </a:spcBef>
              <a:spcAft>
                <a:spcPts val="0"/>
              </a:spcAft>
              <a:buNone/>
            </a:pPr>
            <a:r>
              <a:rPr lang="en"/>
              <a:t>Therefore, we used the .drop() function to get rid of them.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36.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1.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4.png"/><Relationship Id="rId4" Type="http://schemas.openxmlformats.org/officeDocument/2006/relationships/image" Target="../media/image57.png"/><Relationship Id="rId5"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6.png"/><Relationship Id="rId4"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56.png"/><Relationship Id="rId5"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7.png"/><Relationship Id="rId4"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8.png"/><Relationship Id="rId4" Type="http://schemas.openxmlformats.org/officeDocument/2006/relationships/image" Target="../media/image60.png"/><Relationship Id="rId5"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3.png"/><Relationship Id="rId4" Type="http://schemas.openxmlformats.org/officeDocument/2006/relationships/image" Target="../media/image75.png"/><Relationship Id="rId5" Type="http://schemas.openxmlformats.org/officeDocument/2006/relationships/image" Target="../media/image79.png"/><Relationship Id="rId6"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76.png"/><Relationship Id="rId6" Type="http://schemas.openxmlformats.org/officeDocument/2006/relationships/image" Target="../media/image72.png"/><Relationship Id="rId7"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35.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RFM Customer Segmentation &amp; Cohort Analysis Project</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55000" lnSpcReduction="10000"/>
          </a:bodyPr>
          <a:lstStyle/>
          <a:p>
            <a:pPr indent="0" lvl="0" marL="0" rtl="0" algn="ctr">
              <a:spcBef>
                <a:spcPts val="0"/>
              </a:spcBef>
              <a:spcAft>
                <a:spcPts val="0"/>
              </a:spcAft>
              <a:buNone/>
            </a:pPr>
            <a:r>
              <a:rPr lang="en"/>
              <a:t>D1684 - Fehmi</a:t>
            </a:r>
            <a:endParaRPr/>
          </a:p>
          <a:p>
            <a:pPr indent="0" lvl="0" marL="0" rtl="0" algn="ctr">
              <a:spcBef>
                <a:spcPts val="0"/>
              </a:spcBef>
              <a:spcAft>
                <a:spcPts val="0"/>
              </a:spcAft>
              <a:buNone/>
            </a:pPr>
            <a:r>
              <a:rPr lang="en"/>
              <a:t>D1240 - Rabia</a:t>
            </a:r>
            <a:endParaRPr/>
          </a:p>
          <a:p>
            <a:pPr indent="0" lvl="0" marL="0" rtl="0" algn="ctr">
              <a:spcBef>
                <a:spcPts val="0"/>
              </a:spcBef>
              <a:spcAft>
                <a:spcPts val="0"/>
              </a:spcAft>
              <a:buNone/>
            </a:pPr>
            <a:r>
              <a:rPr lang="en"/>
              <a:t>D1562 - Brandon</a:t>
            </a:r>
            <a:endParaRPr/>
          </a:p>
          <a:p>
            <a:pPr indent="0" lvl="0" marL="0" rtl="0" algn="ctr">
              <a:spcBef>
                <a:spcPts val="0"/>
              </a:spcBef>
              <a:spcAft>
                <a:spcPts val="0"/>
              </a:spcAft>
              <a:buNone/>
            </a:pPr>
            <a:r>
              <a:rPr lang="en"/>
              <a:t>D1228 - Gozde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Unique Items</a:t>
            </a:r>
            <a:endParaRPr/>
          </a:p>
        </p:txBody>
      </p:sp>
      <p:pic>
        <p:nvPicPr>
          <p:cNvPr id="132" name="Google Shape;132;p22"/>
          <p:cNvPicPr preferRelativeResize="0"/>
          <p:nvPr/>
        </p:nvPicPr>
        <p:blipFill>
          <a:blip r:embed="rId3">
            <a:alphaModFix/>
          </a:blip>
          <a:stretch>
            <a:fillRect/>
          </a:stretch>
        </p:blipFill>
        <p:spPr>
          <a:xfrm>
            <a:off x="0" y="1435600"/>
            <a:ext cx="7127799" cy="227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Customers by Country</a:t>
            </a:r>
            <a:endParaRPr/>
          </a:p>
        </p:txBody>
      </p:sp>
      <p:pic>
        <p:nvPicPr>
          <p:cNvPr id="138" name="Google Shape;138;p23"/>
          <p:cNvPicPr preferRelativeResize="0"/>
          <p:nvPr/>
        </p:nvPicPr>
        <p:blipFill>
          <a:blip r:embed="rId3">
            <a:alphaModFix/>
          </a:blip>
          <a:stretch>
            <a:fillRect/>
          </a:stretch>
        </p:blipFill>
        <p:spPr>
          <a:xfrm>
            <a:off x="212575" y="1407450"/>
            <a:ext cx="4445051" cy="2863099"/>
          </a:xfrm>
          <a:prstGeom prst="rect">
            <a:avLst/>
          </a:prstGeom>
          <a:noFill/>
          <a:ln>
            <a:noFill/>
          </a:ln>
        </p:spPr>
      </p:pic>
      <p:pic>
        <p:nvPicPr>
          <p:cNvPr id="139" name="Google Shape;139;p23"/>
          <p:cNvPicPr preferRelativeResize="0"/>
          <p:nvPr/>
        </p:nvPicPr>
        <p:blipFill>
          <a:blip r:embed="rId4">
            <a:alphaModFix/>
          </a:blip>
          <a:stretch>
            <a:fillRect/>
          </a:stretch>
        </p:blipFill>
        <p:spPr>
          <a:xfrm>
            <a:off x="4801050" y="731075"/>
            <a:ext cx="4035302" cy="327075"/>
          </a:xfrm>
          <a:prstGeom prst="rect">
            <a:avLst/>
          </a:prstGeom>
          <a:noFill/>
          <a:ln>
            <a:noFill/>
          </a:ln>
        </p:spPr>
      </p:pic>
      <p:pic>
        <p:nvPicPr>
          <p:cNvPr id="140" name="Google Shape;140;p23"/>
          <p:cNvPicPr preferRelativeResize="0"/>
          <p:nvPr/>
        </p:nvPicPr>
        <p:blipFill>
          <a:blip r:embed="rId5">
            <a:alphaModFix/>
          </a:blip>
          <a:stretch>
            <a:fillRect/>
          </a:stretch>
        </p:blipFill>
        <p:spPr>
          <a:xfrm>
            <a:off x="4986213" y="1225275"/>
            <a:ext cx="1710324" cy="3156398"/>
          </a:xfrm>
          <a:prstGeom prst="rect">
            <a:avLst/>
          </a:prstGeom>
          <a:noFill/>
          <a:ln>
            <a:noFill/>
          </a:ln>
        </p:spPr>
      </p:pic>
      <p:pic>
        <p:nvPicPr>
          <p:cNvPr id="141" name="Google Shape;141;p23"/>
          <p:cNvPicPr preferRelativeResize="0"/>
          <p:nvPr/>
        </p:nvPicPr>
        <p:blipFill>
          <a:blip r:embed="rId6">
            <a:alphaModFix/>
          </a:blip>
          <a:stretch>
            <a:fillRect/>
          </a:stretch>
        </p:blipFill>
        <p:spPr>
          <a:xfrm>
            <a:off x="7025125" y="1225275"/>
            <a:ext cx="1632979" cy="3156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 </a:t>
            </a:r>
            <a:endParaRPr/>
          </a:p>
        </p:txBody>
      </p:sp>
      <p:pic>
        <p:nvPicPr>
          <p:cNvPr id="147" name="Google Shape;147;p24"/>
          <p:cNvPicPr preferRelativeResize="0"/>
          <p:nvPr/>
        </p:nvPicPr>
        <p:blipFill>
          <a:blip r:embed="rId3">
            <a:alphaModFix/>
          </a:blip>
          <a:stretch>
            <a:fillRect/>
          </a:stretch>
        </p:blipFill>
        <p:spPr>
          <a:xfrm>
            <a:off x="137676" y="1343650"/>
            <a:ext cx="5580501" cy="3384051"/>
          </a:xfrm>
          <a:prstGeom prst="rect">
            <a:avLst/>
          </a:prstGeom>
          <a:noFill/>
          <a:ln>
            <a:noFill/>
          </a:ln>
        </p:spPr>
      </p:pic>
      <p:pic>
        <p:nvPicPr>
          <p:cNvPr id="148" name="Google Shape;148;p24"/>
          <p:cNvPicPr preferRelativeResize="0"/>
          <p:nvPr/>
        </p:nvPicPr>
        <p:blipFill>
          <a:blip r:embed="rId4">
            <a:alphaModFix/>
          </a:blip>
          <a:stretch>
            <a:fillRect/>
          </a:stretch>
        </p:blipFill>
        <p:spPr>
          <a:xfrm>
            <a:off x="3371000" y="1489425"/>
            <a:ext cx="5580501" cy="3447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a:t>
            </a:r>
            <a:endParaRPr/>
          </a:p>
        </p:txBody>
      </p:sp>
      <p:pic>
        <p:nvPicPr>
          <p:cNvPr id="154" name="Google Shape;154;p25"/>
          <p:cNvPicPr preferRelativeResize="0"/>
          <p:nvPr/>
        </p:nvPicPr>
        <p:blipFill>
          <a:blip r:embed="rId3">
            <a:alphaModFix/>
          </a:blip>
          <a:stretch>
            <a:fillRect/>
          </a:stretch>
        </p:blipFill>
        <p:spPr>
          <a:xfrm>
            <a:off x="5415225" y="61500"/>
            <a:ext cx="3462551" cy="1607150"/>
          </a:xfrm>
          <a:prstGeom prst="rect">
            <a:avLst/>
          </a:prstGeom>
          <a:noFill/>
          <a:ln>
            <a:noFill/>
          </a:ln>
        </p:spPr>
      </p:pic>
      <p:pic>
        <p:nvPicPr>
          <p:cNvPr id="155" name="Google Shape;155;p25"/>
          <p:cNvPicPr preferRelativeResize="0"/>
          <p:nvPr/>
        </p:nvPicPr>
        <p:blipFill>
          <a:blip r:embed="rId4">
            <a:alphaModFix/>
          </a:blip>
          <a:stretch>
            <a:fillRect/>
          </a:stretch>
        </p:blipFill>
        <p:spPr>
          <a:xfrm>
            <a:off x="157525" y="1318431"/>
            <a:ext cx="5417250" cy="3439143"/>
          </a:xfrm>
          <a:prstGeom prst="rect">
            <a:avLst/>
          </a:prstGeom>
          <a:noFill/>
          <a:ln>
            <a:noFill/>
          </a:ln>
        </p:spPr>
      </p:pic>
      <p:pic>
        <p:nvPicPr>
          <p:cNvPr id="156" name="Google Shape;156;p25"/>
          <p:cNvPicPr preferRelativeResize="0"/>
          <p:nvPr/>
        </p:nvPicPr>
        <p:blipFill>
          <a:blip r:embed="rId5">
            <a:alphaModFix/>
          </a:blip>
          <a:stretch>
            <a:fillRect/>
          </a:stretch>
        </p:blipFill>
        <p:spPr>
          <a:xfrm>
            <a:off x="2580375" y="1600925"/>
            <a:ext cx="6263800" cy="348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UK Market</a:t>
            </a:r>
            <a:endParaRPr/>
          </a:p>
        </p:txBody>
      </p:sp>
      <p:pic>
        <p:nvPicPr>
          <p:cNvPr id="162" name="Google Shape;162;p26"/>
          <p:cNvPicPr preferRelativeResize="0"/>
          <p:nvPr/>
        </p:nvPicPr>
        <p:blipFill>
          <a:blip r:embed="rId3">
            <a:alphaModFix/>
          </a:blip>
          <a:stretch>
            <a:fillRect/>
          </a:stretch>
        </p:blipFill>
        <p:spPr>
          <a:xfrm>
            <a:off x="387900" y="1370301"/>
            <a:ext cx="5342474" cy="2147451"/>
          </a:xfrm>
          <a:prstGeom prst="rect">
            <a:avLst/>
          </a:prstGeom>
          <a:noFill/>
          <a:ln>
            <a:noFill/>
          </a:ln>
        </p:spPr>
      </p:pic>
      <p:pic>
        <p:nvPicPr>
          <p:cNvPr id="163" name="Google Shape;163;p26"/>
          <p:cNvPicPr preferRelativeResize="0"/>
          <p:nvPr/>
        </p:nvPicPr>
        <p:blipFill>
          <a:blip r:embed="rId4">
            <a:alphaModFix/>
          </a:blip>
          <a:stretch>
            <a:fillRect/>
          </a:stretch>
        </p:blipFill>
        <p:spPr>
          <a:xfrm>
            <a:off x="5864999" y="1294675"/>
            <a:ext cx="3108826" cy="22987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RFM Analysis</a:t>
            </a:r>
            <a:endParaRPr/>
          </a:p>
        </p:txBody>
      </p:sp>
      <p:sp>
        <p:nvSpPr>
          <p:cNvPr id="169" name="Google Shape;169;p27"/>
          <p:cNvSpPr txBox="1"/>
          <p:nvPr>
            <p:ph idx="1" type="body"/>
          </p:nvPr>
        </p:nvSpPr>
        <p:spPr>
          <a:xfrm>
            <a:off x="387900" y="1339175"/>
            <a:ext cx="3901200" cy="187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3000"/>
              <a:t>R</a:t>
            </a:r>
            <a:r>
              <a:rPr b="1" lang="en" sz="1400"/>
              <a:t>ecency:</a:t>
            </a:r>
            <a:r>
              <a:rPr b="1" lang="en"/>
              <a:t> </a:t>
            </a:r>
            <a:r>
              <a:rPr lang="en" sz="1200"/>
              <a:t>Time since last purchase</a:t>
            </a:r>
            <a:endParaRPr sz="1200"/>
          </a:p>
          <a:p>
            <a:pPr indent="-342900" lvl="0" marL="457200" rtl="0" algn="l">
              <a:spcBef>
                <a:spcPts val="0"/>
              </a:spcBef>
              <a:spcAft>
                <a:spcPts val="0"/>
              </a:spcAft>
              <a:buSzPts val="1800"/>
              <a:buChar char="●"/>
            </a:pPr>
            <a:r>
              <a:rPr b="1" lang="en" sz="3000"/>
              <a:t>F</a:t>
            </a:r>
            <a:r>
              <a:rPr b="1" lang="en" sz="1400"/>
              <a:t>requency: </a:t>
            </a:r>
            <a:r>
              <a:rPr lang="en" sz="1200"/>
              <a:t>Total number of purchases</a:t>
            </a:r>
            <a:r>
              <a:rPr b="1" lang="en"/>
              <a:t> </a:t>
            </a:r>
            <a:endParaRPr b="1" sz="1200"/>
          </a:p>
          <a:p>
            <a:pPr indent="-342900" lvl="0" marL="457200" rtl="0" algn="l">
              <a:spcBef>
                <a:spcPts val="0"/>
              </a:spcBef>
              <a:spcAft>
                <a:spcPts val="0"/>
              </a:spcAft>
              <a:buSzPts val="1800"/>
              <a:buChar char="●"/>
            </a:pPr>
            <a:r>
              <a:rPr b="1" lang="en" sz="3000"/>
              <a:t>M</a:t>
            </a:r>
            <a:r>
              <a:rPr b="1" lang="en" sz="1400"/>
              <a:t>onetary:</a:t>
            </a:r>
            <a:r>
              <a:rPr b="1" lang="en"/>
              <a:t> </a:t>
            </a:r>
            <a:r>
              <a:rPr lang="en" sz="1200"/>
              <a:t>Total </a:t>
            </a:r>
            <a:r>
              <a:rPr lang="en" sz="1200"/>
              <a:t>monetary</a:t>
            </a:r>
            <a:r>
              <a:rPr lang="en" sz="1200"/>
              <a:t> value</a:t>
            </a:r>
            <a:endParaRPr sz="1200"/>
          </a:p>
        </p:txBody>
      </p:sp>
      <p:pic>
        <p:nvPicPr>
          <p:cNvPr id="170" name="Google Shape;170;p27"/>
          <p:cNvPicPr preferRelativeResize="0"/>
          <p:nvPr/>
        </p:nvPicPr>
        <p:blipFill>
          <a:blip r:embed="rId3">
            <a:alphaModFix/>
          </a:blip>
          <a:stretch>
            <a:fillRect/>
          </a:stretch>
        </p:blipFill>
        <p:spPr>
          <a:xfrm>
            <a:off x="3865350" y="1847300"/>
            <a:ext cx="5194300" cy="3156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Recency</a:t>
            </a:r>
            <a:endParaRPr/>
          </a:p>
        </p:txBody>
      </p:sp>
      <p:pic>
        <p:nvPicPr>
          <p:cNvPr id="176" name="Google Shape;176;p28"/>
          <p:cNvPicPr preferRelativeResize="0"/>
          <p:nvPr/>
        </p:nvPicPr>
        <p:blipFill>
          <a:blip r:embed="rId3">
            <a:alphaModFix/>
          </a:blip>
          <a:stretch>
            <a:fillRect/>
          </a:stretch>
        </p:blipFill>
        <p:spPr>
          <a:xfrm>
            <a:off x="1081075" y="1321825"/>
            <a:ext cx="2553000" cy="1167650"/>
          </a:xfrm>
          <a:prstGeom prst="rect">
            <a:avLst/>
          </a:prstGeom>
          <a:noFill/>
          <a:ln>
            <a:noFill/>
          </a:ln>
        </p:spPr>
      </p:pic>
      <p:sp>
        <p:nvSpPr>
          <p:cNvPr id="177" name="Google Shape;177;p28"/>
          <p:cNvSpPr txBox="1"/>
          <p:nvPr/>
        </p:nvSpPr>
        <p:spPr>
          <a:xfrm>
            <a:off x="493675" y="1357600"/>
            <a:ext cx="587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Times New Roman"/>
                <a:ea typeface="Times New Roman"/>
                <a:cs typeface="Times New Roman"/>
                <a:sym typeface="Times New Roman"/>
              </a:rPr>
              <a:t>1.</a:t>
            </a:r>
            <a:endParaRPr sz="2900">
              <a:latin typeface="Times New Roman"/>
              <a:ea typeface="Times New Roman"/>
              <a:cs typeface="Times New Roman"/>
              <a:sym typeface="Times New Roman"/>
            </a:endParaRPr>
          </a:p>
        </p:txBody>
      </p:sp>
      <p:sp>
        <p:nvSpPr>
          <p:cNvPr id="178" name="Google Shape;178;p28"/>
          <p:cNvSpPr txBox="1"/>
          <p:nvPr/>
        </p:nvSpPr>
        <p:spPr>
          <a:xfrm>
            <a:off x="531450" y="2978550"/>
            <a:ext cx="587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Times New Roman"/>
                <a:ea typeface="Times New Roman"/>
                <a:cs typeface="Times New Roman"/>
                <a:sym typeface="Times New Roman"/>
              </a:rPr>
              <a:t>2</a:t>
            </a:r>
            <a:r>
              <a:rPr lang="en" sz="2900">
                <a:latin typeface="Times New Roman"/>
                <a:ea typeface="Times New Roman"/>
                <a:cs typeface="Times New Roman"/>
                <a:sym typeface="Times New Roman"/>
              </a:rPr>
              <a:t>.</a:t>
            </a:r>
            <a:endParaRPr sz="2900">
              <a:latin typeface="Times New Roman"/>
              <a:ea typeface="Times New Roman"/>
              <a:cs typeface="Times New Roman"/>
              <a:sym typeface="Times New Roman"/>
            </a:endParaRPr>
          </a:p>
        </p:txBody>
      </p:sp>
      <p:pic>
        <p:nvPicPr>
          <p:cNvPr id="179" name="Google Shape;179;p28"/>
          <p:cNvPicPr preferRelativeResize="0"/>
          <p:nvPr/>
        </p:nvPicPr>
        <p:blipFill>
          <a:blip r:embed="rId4">
            <a:alphaModFix/>
          </a:blip>
          <a:stretch>
            <a:fillRect/>
          </a:stretch>
        </p:blipFill>
        <p:spPr>
          <a:xfrm>
            <a:off x="1040050" y="2630900"/>
            <a:ext cx="5363650" cy="2398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185" name="Google Shape;185;p29"/>
          <p:cNvSpPr txBox="1"/>
          <p:nvPr/>
        </p:nvSpPr>
        <p:spPr>
          <a:xfrm>
            <a:off x="493675" y="1357600"/>
            <a:ext cx="587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Times New Roman"/>
                <a:ea typeface="Times New Roman"/>
                <a:cs typeface="Times New Roman"/>
                <a:sym typeface="Times New Roman"/>
              </a:rPr>
              <a:t>3</a:t>
            </a:r>
            <a:r>
              <a:rPr lang="en" sz="2900">
                <a:latin typeface="Times New Roman"/>
                <a:ea typeface="Times New Roman"/>
                <a:cs typeface="Times New Roman"/>
                <a:sym typeface="Times New Roman"/>
              </a:rPr>
              <a:t>.</a:t>
            </a:r>
            <a:endParaRPr sz="2900">
              <a:latin typeface="Times New Roman"/>
              <a:ea typeface="Times New Roman"/>
              <a:cs typeface="Times New Roman"/>
              <a:sym typeface="Times New Roman"/>
            </a:endParaRPr>
          </a:p>
        </p:txBody>
      </p:sp>
      <p:pic>
        <p:nvPicPr>
          <p:cNvPr id="186" name="Google Shape;186;p29"/>
          <p:cNvPicPr preferRelativeResize="0"/>
          <p:nvPr/>
        </p:nvPicPr>
        <p:blipFill>
          <a:blip r:embed="rId3">
            <a:alphaModFix/>
          </a:blip>
          <a:stretch>
            <a:fillRect/>
          </a:stretch>
        </p:blipFill>
        <p:spPr>
          <a:xfrm>
            <a:off x="1233475" y="1296525"/>
            <a:ext cx="5939159" cy="3694575"/>
          </a:xfrm>
          <a:prstGeom prst="rect">
            <a:avLst/>
          </a:prstGeom>
          <a:noFill/>
          <a:ln>
            <a:noFill/>
          </a:ln>
        </p:spPr>
      </p:pic>
      <p:pic>
        <p:nvPicPr>
          <p:cNvPr id="187" name="Google Shape;187;p29"/>
          <p:cNvPicPr preferRelativeResize="0"/>
          <p:nvPr/>
        </p:nvPicPr>
        <p:blipFill>
          <a:blip r:embed="rId4">
            <a:alphaModFix/>
          </a:blip>
          <a:stretch>
            <a:fillRect/>
          </a:stretch>
        </p:blipFill>
        <p:spPr>
          <a:xfrm>
            <a:off x="6417450" y="1673575"/>
            <a:ext cx="1271600" cy="3317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193" name="Google Shape;193;p30"/>
          <p:cNvSpPr txBox="1"/>
          <p:nvPr/>
        </p:nvSpPr>
        <p:spPr>
          <a:xfrm>
            <a:off x="493675" y="1357600"/>
            <a:ext cx="587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Times New Roman"/>
                <a:ea typeface="Times New Roman"/>
                <a:cs typeface="Times New Roman"/>
                <a:sym typeface="Times New Roman"/>
              </a:rPr>
              <a:t>4</a:t>
            </a:r>
            <a:r>
              <a:rPr lang="en" sz="2900">
                <a:latin typeface="Times New Roman"/>
                <a:ea typeface="Times New Roman"/>
                <a:cs typeface="Times New Roman"/>
                <a:sym typeface="Times New Roman"/>
              </a:rPr>
              <a:t>.</a:t>
            </a:r>
            <a:endParaRPr sz="2900">
              <a:latin typeface="Times New Roman"/>
              <a:ea typeface="Times New Roman"/>
              <a:cs typeface="Times New Roman"/>
              <a:sym typeface="Times New Roman"/>
            </a:endParaRPr>
          </a:p>
        </p:txBody>
      </p:sp>
      <p:pic>
        <p:nvPicPr>
          <p:cNvPr id="194" name="Google Shape;194;p30"/>
          <p:cNvPicPr preferRelativeResize="0"/>
          <p:nvPr/>
        </p:nvPicPr>
        <p:blipFill>
          <a:blip r:embed="rId3">
            <a:alphaModFix/>
          </a:blip>
          <a:stretch>
            <a:fillRect/>
          </a:stretch>
        </p:blipFill>
        <p:spPr>
          <a:xfrm>
            <a:off x="914938" y="1419000"/>
            <a:ext cx="5140410" cy="3354850"/>
          </a:xfrm>
          <a:prstGeom prst="rect">
            <a:avLst/>
          </a:prstGeom>
          <a:noFill/>
          <a:ln>
            <a:noFill/>
          </a:ln>
        </p:spPr>
      </p:pic>
      <p:pic>
        <p:nvPicPr>
          <p:cNvPr id="195" name="Google Shape;195;p30"/>
          <p:cNvPicPr preferRelativeResize="0"/>
          <p:nvPr/>
        </p:nvPicPr>
        <p:blipFill>
          <a:blip r:embed="rId4">
            <a:alphaModFix/>
          </a:blip>
          <a:stretch>
            <a:fillRect/>
          </a:stretch>
        </p:blipFill>
        <p:spPr>
          <a:xfrm>
            <a:off x="5989375" y="2482400"/>
            <a:ext cx="3058976" cy="1705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201" name="Google Shape;201;p31"/>
          <p:cNvSpPr txBox="1"/>
          <p:nvPr/>
        </p:nvSpPr>
        <p:spPr>
          <a:xfrm>
            <a:off x="493675" y="1357600"/>
            <a:ext cx="587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Times New Roman"/>
                <a:ea typeface="Times New Roman"/>
                <a:cs typeface="Times New Roman"/>
                <a:sym typeface="Times New Roman"/>
              </a:rPr>
              <a:t>5</a:t>
            </a:r>
            <a:r>
              <a:rPr lang="en" sz="2900">
                <a:latin typeface="Times New Roman"/>
                <a:ea typeface="Times New Roman"/>
                <a:cs typeface="Times New Roman"/>
                <a:sym typeface="Times New Roman"/>
              </a:rPr>
              <a:t>.</a:t>
            </a:r>
            <a:endParaRPr sz="2900">
              <a:latin typeface="Times New Roman"/>
              <a:ea typeface="Times New Roman"/>
              <a:cs typeface="Times New Roman"/>
              <a:sym typeface="Times New Roman"/>
            </a:endParaRPr>
          </a:p>
        </p:txBody>
      </p:sp>
      <p:pic>
        <p:nvPicPr>
          <p:cNvPr id="202" name="Google Shape;202;p31"/>
          <p:cNvPicPr preferRelativeResize="0"/>
          <p:nvPr/>
        </p:nvPicPr>
        <p:blipFill>
          <a:blip r:embed="rId3">
            <a:alphaModFix/>
          </a:blip>
          <a:stretch>
            <a:fillRect/>
          </a:stretch>
        </p:blipFill>
        <p:spPr>
          <a:xfrm>
            <a:off x="1221675" y="1288825"/>
            <a:ext cx="5679050" cy="370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Structure of the Project</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Data Cleaning &amp; Exploratory Data Analysis</a:t>
            </a:r>
            <a:endParaRPr/>
          </a:p>
          <a:p>
            <a:pPr indent="-342900" lvl="0" marL="457200" rtl="0" algn="l">
              <a:spcBef>
                <a:spcPts val="0"/>
              </a:spcBef>
              <a:spcAft>
                <a:spcPts val="0"/>
              </a:spcAft>
              <a:buSzPts val="1800"/>
              <a:buAutoNum type="arabicPeriod"/>
            </a:pPr>
            <a:r>
              <a:rPr lang="en"/>
              <a:t>RFM Analysis</a:t>
            </a:r>
            <a:endParaRPr/>
          </a:p>
          <a:p>
            <a:pPr indent="-342900" lvl="0" marL="457200" rtl="0" algn="l">
              <a:spcBef>
                <a:spcPts val="0"/>
              </a:spcBef>
              <a:spcAft>
                <a:spcPts val="0"/>
              </a:spcAft>
              <a:buSzPts val="1800"/>
              <a:buAutoNum type="arabicPeriod"/>
            </a:pPr>
            <a:r>
              <a:rPr lang="en"/>
              <a:t>Customer Segmentation</a:t>
            </a:r>
            <a:endParaRPr/>
          </a:p>
          <a:p>
            <a:pPr indent="-342900" lvl="0" marL="457200" rtl="0" algn="l">
              <a:spcBef>
                <a:spcPts val="0"/>
              </a:spcBef>
              <a:spcAft>
                <a:spcPts val="0"/>
              </a:spcAft>
              <a:buSzPts val="1800"/>
              <a:buAutoNum type="arabicPeriod"/>
            </a:pPr>
            <a:r>
              <a:rPr lang="en"/>
              <a:t>Applying K-Means Clustering</a:t>
            </a:r>
            <a:endParaRPr/>
          </a:p>
          <a:p>
            <a:pPr indent="-342900" lvl="0" marL="457200" rtl="0" algn="l">
              <a:spcBef>
                <a:spcPts val="0"/>
              </a:spcBef>
              <a:spcAft>
                <a:spcPts val="0"/>
              </a:spcAft>
              <a:buSzPts val="1800"/>
              <a:buAutoNum type="arabicPeriod"/>
            </a:pPr>
            <a:r>
              <a:rPr lang="en"/>
              <a:t>Creating Cohort and Conduction Cohort Analysis</a:t>
            </a:r>
            <a:endParaRPr/>
          </a:p>
          <a:p>
            <a:pPr indent="-342900" lvl="0" marL="457200" rtl="0" algn="l">
              <a:spcBef>
                <a:spcPts val="0"/>
              </a:spcBef>
              <a:spcAft>
                <a:spcPts val="0"/>
              </a:spcAft>
              <a:buSzPts val="1800"/>
              <a:buAutoNum type="arabicPeriod"/>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a:t>
            </a:r>
            <a:endParaRPr/>
          </a:p>
        </p:txBody>
      </p:sp>
      <p:sp>
        <p:nvSpPr>
          <p:cNvPr id="208" name="Google Shape;208;p32"/>
          <p:cNvSpPr txBox="1"/>
          <p:nvPr/>
        </p:nvSpPr>
        <p:spPr>
          <a:xfrm>
            <a:off x="493675" y="1357600"/>
            <a:ext cx="587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latin typeface="Times New Roman"/>
                <a:ea typeface="Times New Roman"/>
                <a:cs typeface="Times New Roman"/>
                <a:sym typeface="Times New Roman"/>
              </a:rPr>
              <a:t>6</a:t>
            </a:r>
            <a:r>
              <a:rPr lang="en" sz="2900">
                <a:latin typeface="Times New Roman"/>
                <a:ea typeface="Times New Roman"/>
                <a:cs typeface="Times New Roman"/>
                <a:sym typeface="Times New Roman"/>
              </a:rPr>
              <a:t>.</a:t>
            </a:r>
            <a:endParaRPr sz="2900">
              <a:latin typeface="Times New Roman"/>
              <a:ea typeface="Times New Roman"/>
              <a:cs typeface="Times New Roman"/>
              <a:sym typeface="Times New Roman"/>
            </a:endParaRPr>
          </a:p>
        </p:txBody>
      </p:sp>
      <p:pic>
        <p:nvPicPr>
          <p:cNvPr id="209" name="Google Shape;209;p32"/>
          <p:cNvPicPr preferRelativeResize="0"/>
          <p:nvPr/>
        </p:nvPicPr>
        <p:blipFill>
          <a:blip r:embed="rId3">
            <a:alphaModFix/>
          </a:blip>
          <a:stretch>
            <a:fillRect/>
          </a:stretch>
        </p:blipFill>
        <p:spPr>
          <a:xfrm>
            <a:off x="2050213" y="4296850"/>
            <a:ext cx="5194952" cy="748675"/>
          </a:xfrm>
          <a:prstGeom prst="rect">
            <a:avLst/>
          </a:prstGeom>
          <a:noFill/>
          <a:ln>
            <a:noFill/>
          </a:ln>
        </p:spPr>
      </p:pic>
      <p:pic>
        <p:nvPicPr>
          <p:cNvPr id="210" name="Google Shape;210;p32"/>
          <p:cNvPicPr preferRelativeResize="0"/>
          <p:nvPr/>
        </p:nvPicPr>
        <p:blipFill>
          <a:blip r:embed="rId4">
            <a:alphaModFix/>
          </a:blip>
          <a:stretch>
            <a:fillRect/>
          </a:stretch>
        </p:blipFill>
        <p:spPr>
          <a:xfrm>
            <a:off x="975225" y="1393300"/>
            <a:ext cx="7471650" cy="2793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Frequency</a:t>
            </a:r>
            <a:endParaRPr/>
          </a:p>
        </p:txBody>
      </p:sp>
      <p:pic>
        <p:nvPicPr>
          <p:cNvPr id="216" name="Google Shape;216;p33"/>
          <p:cNvPicPr preferRelativeResize="0"/>
          <p:nvPr/>
        </p:nvPicPr>
        <p:blipFill>
          <a:blip r:embed="rId3">
            <a:alphaModFix/>
          </a:blip>
          <a:stretch>
            <a:fillRect/>
          </a:stretch>
        </p:blipFill>
        <p:spPr>
          <a:xfrm>
            <a:off x="589750" y="1419650"/>
            <a:ext cx="1919751" cy="455725"/>
          </a:xfrm>
          <a:prstGeom prst="rect">
            <a:avLst/>
          </a:prstGeom>
          <a:noFill/>
          <a:ln>
            <a:noFill/>
          </a:ln>
        </p:spPr>
      </p:pic>
      <p:pic>
        <p:nvPicPr>
          <p:cNvPr id="217" name="Google Shape;217;p33"/>
          <p:cNvPicPr preferRelativeResize="0"/>
          <p:nvPr/>
        </p:nvPicPr>
        <p:blipFill>
          <a:blip r:embed="rId4">
            <a:alphaModFix/>
          </a:blip>
          <a:stretch>
            <a:fillRect/>
          </a:stretch>
        </p:blipFill>
        <p:spPr>
          <a:xfrm>
            <a:off x="3643504" y="1419651"/>
            <a:ext cx="5001223" cy="455725"/>
          </a:xfrm>
          <a:prstGeom prst="rect">
            <a:avLst/>
          </a:prstGeom>
          <a:noFill/>
          <a:ln>
            <a:noFill/>
          </a:ln>
        </p:spPr>
      </p:pic>
      <p:pic>
        <p:nvPicPr>
          <p:cNvPr id="218" name="Google Shape;218;p33"/>
          <p:cNvPicPr preferRelativeResize="0"/>
          <p:nvPr/>
        </p:nvPicPr>
        <p:blipFill>
          <a:blip r:embed="rId5">
            <a:alphaModFix/>
          </a:blip>
          <a:stretch>
            <a:fillRect/>
          </a:stretch>
        </p:blipFill>
        <p:spPr>
          <a:xfrm>
            <a:off x="589750" y="2021625"/>
            <a:ext cx="8024184" cy="296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Monetary</a:t>
            </a:r>
            <a:endParaRPr/>
          </a:p>
        </p:txBody>
      </p:sp>
      <p:pic>
        <p:nvPicPr>
          <p:cNvPr id="224" name="Google Shape;224;p34"/>
          <p:cNvPicPr preferRelativeResize="0"/>
          <p:nvPr/>
        </p:nvPicPr>
        <p:blipFill>
          <a:blip r:embed="rId3">
            <a:alphaModFix/>
          </a:blip>
          <a:stretch>
            <a:fillRect/>
          </a:stretch>
        </p:blipFill>
        <p:spPr>
          <a:xfrm>
            <a:off x="387901" y="1454578"/>
            <a:ext cx="5807726" cy="433300"/>
          </a:xfrm>
          <a:prstGeom prst="rect">
            <a:avLst/>
          </a:prstGeom>
          <a:noFill/>
          <a:ln>
            <a:noFill/>
          </a:ln>
        </p:spPr>
      </p:pic>
      <p:pic>
        <p:nvPicPr>
          <p:cNvPr id="225" name="Google Shape;225;p34"/>
          <p:cNvPicPr preferRelativeResize="0"/>
          <p:nvPr/>
        </p:nvPicPr>
        <p:blipFill>
          <a:blip r:embed="rId4">
            <a:alphaModFix/>
          </a:blip>
          <a:stretch>
            <a:fillRect/>
          </a:stretch>
        </p:blipFill>
        <p:spPr>
          <a:xfrm>
            <a:off x="387900" y="1985775"/>
            <a:ext cx="8338350" cy="3052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RFM Table</a:t>
            </a:r>
            <a:endParaRPr/>
          </a:p>
        </p:txBody>
      </p:sp>
      <p:pic>
        <p:nvPicPr>
          <p:cNvPr id="231" name="Google Shape;231;p35"/>
          <p:cNvPicPr preferRelativeResize="0"/>
          <p:nvPr/>
        </p:nvPicPr>
        <p:blipFill>
          <a:blip r:embed="rId3">
            <a:alphaModFix/>
          </a:blip>
          <a:stretch>
            <a:fillRect/>
          </a:stretch>
        </p:blipFill>
        <p:spPr>
          <a:xfrm>
            <a:off x="319575" y="1317151"/>
            <a:ext cx="6497025" cy="643950"/>
          </a:xfrm>
          <a:prstGeom prst="rect">
            <a:avLst/>
          </a:prstGeom>
          <a:noFill/>
          <a:ln>
            <a:noFill/>
          </a:ln>
        </p:spPr>
      </p:pic>
      <p:pic>
        <p:nvPicPr>
          <p:cNvPr id="232" name="Google Shape;232;p35"/>
          <p:cNvPicPr preferRelativeResize="0"/>
          <p:nvPr/>
        </p:nvPicPr>
        <p:blipFill>
          <a:blip r:embed="rId4">
            <a:alphaModFix/>
          </a:blip>
          <a:stretch>
            <a:fillRect/>
          </a:stretch>
        </p:blipFill>
        <p:spPr>
          <a:xfrm>
            <a:off x="4814575" y="1632675"/>
            <a:ext cx="2590921" cy="3452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Customer Segmentation</a:t>
            </a:r>
            <a:endParaRPr/>
          </a:p>
        </p:txBody>
      </p:sp>
      <p:pic>
        <p:nvPicPr>
          <p:cNvPr id="238" name="Google Shape;238;p36"/>
          <p:cNvPicPr preferRelativeResize="0"/>
          <p:nvPr/>
        </p:nvPicPr>
        <p:blipFill>
          <a:blip r:embed="rId3">
            <a:alphaModFix/>
          </a:blip>
          <a:stretch>
            <a:fillRect/>
          </a:stretch>
        </p:blipFill>
        <p:spPr>
          <a:xfrm>
            <a:off x="1269025" y="1476100"/>
            <a:ext cx="5951900" cy="27340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RFM Segmentation Table</a:t>
            </a:r>
            <a:endParaRPr/>
          </a:p>
        </p:txBody>
      </p:sp>
      <p:pic>
        <p:nvPicPr>
          <p:cNvPr id="244" name="Google Shape;244;p37"/>
          <p:cNvPicPr preferRelativeResize="0"/>
          <p:nvPr/>
        </p:nvPicPr>
        <p:blipFill>
          <a:blip r:embed="rId3">
            <a:alphaModFix/>
          </a:blip>
          <a:stretch>
            <a:fillRect/>
          </a:stretch>
        </p:blipFill>
        <p:spPr>
          <a:xfrm>
            <a:off x="5132850" y="133150"/>
            <a:ext cx="3943224" cy="2578926"/>
          </a:xfrm>
          <a:prstGeom prst="rect">
            <a:avLst/>
          </a:prstGeom>
          <a:noFill/>
          <a:ln>
            <a:noFill/>
          </a:ln>
        </p:spPr>
      </p:pic>
      <p:pic>
        <p:nvPicPr>
          <p:cNvPr id="245" name="Google Shape;245;p37"/>
          <p:cNvPicPr preferRelativeResize="0"/>
          <p:nvPr/>
        </p:nvPicPr>
        <p:blipFill>
          <a:blip r:embed="rId4">
            <a:alphaModFix/>
          </a:blip>
          <a:stretch>
            <a:fillRect/>
          </a:stretch>
        </p:blipFill>
        <p:spPr>
          <a:xfrm>
            <a:off x="214821" y="2843950"/>
            <a:ext cx="7404652" cy="2106650"/>
          </a:xfrm>
          <a:prstGeom prst="rect">
            <a:avLst/>
          </a:prstGeom>
          <a:noFill/>
          <a:ln>
            <a:noFill/>
          </a:ln>
        </p:spPr>
      </p:pic>
      <p:pic>
        <p:nvPicPr>
          <p:cNvPr id="246" name="Google Shape;246;p37"/>
          <p:cNvPicPr preferRelativeResize="0"/>
          <p:nvPr/>
        </p:nvPicPr>
        <p:blipFill>
          <a:blip r:embed="rId5">
            <a:alphaModFix/>
          </a:blip>
          <a:stretch>
            <a:fillRect/>
          </a:stretch>
        </p:blipFill>
        <p:spPr>
          <a:xfrm>
            <a:off x="214826" y="1894208"/>
            <a:ext cx="5051950" cy="6166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Creating Labels</a:t>
            </a:r>
            <a:endParaRPr/>
          </a:p>
        </p:txBody>
      </p:sp>
      <p:pic>
        <p:nvPicPr>
          <p:cNvPr id="252" name="Google Shape;252;p38"/>
          <p:cNvPicPr preferRelativeResize="0"/>
          <p:nvPr/>
        </p:nvPicPr>
        <p:blipFill>
          <a:blip r:embed="rId3">
            <a:alphaModFix/>
          </a:blip>
          <a:stretch>
            <a:fillRect/>
          </a:stretch>
        </p:blipFill>
        <p:spPr>
          <a:xfrm>
            <a:off x="224275" y="2532550"/>
            <a:ext cx="4916352" cy="2529675"/>
          </a:xfrm>
          <a:prstGeom prst="rect">
            <a:avLst/>
          </a:prstGeom>
          <a:noFill/>
          <a:ln>
            <a:noFill/>
          </a:ln>
        </p:spPr>
      </p:pic>
      <p:pic>
        <p:nvPicPr>
          <p:cNvPr id="253" name="Google Shape;253;p38"/>
          <p:cNvPicPr preferRelativeResize="0"/>
          <p:nvPr/>
        </p:nvPicPr>
        <p:blipFill>
          <a:blip r:embed="rId4">
            <a:alphaModFix/>
          </a:blip>
          <a:stretch>
            <a:fillRect/>
          </a:stretch>
        </p:blipFill>
        <p:spPr>
          <a:xfrm>
            <a:off x="5317725" y="3417676"/>
            <a:ext cx="3106550" cy="1562249"/>
          </a:xfrm>
          <a:prstGeom prst="rect">
            <a:avLst/>
          </a:prstGeom>
          <a:noFill/>
          <a:ln>
            <a:noFill/>
          </a:ln>
        </p:spPr>
      </p:pic>
      <p:pic>
        <p:nvPicPr>
          <p:cNvPr id="254" name="Google Shape;254;p38"/>
          <p:cNvPicPr preferRelativeResize="0"/>
          <p:nvPr/>
        </p:nvPicPr>
        <p:blipFill>
          <a:blip r:embed="rId5">
            <a:alphaModFix/>
          </a:blip>
          <a:stretch>
            <a:fillRect/>
          </a:stretch>
        </p:blipFill>
        <p:spPr>
          <a:xfrm>
            <a:off x="224275" y="1144128"/>
            <a:ext cx="4667751" cy="1290646"/>
          </a:xfrm>
          <a:prstGeom prst="rect">
            <a:avLst/>
          </a:prstGeom>
          <a:noFill/>
          <a:ln>
            <a:noFill/>
          </a:ln>
        </p:spPr>
      </p:pic>
      <p:pic>
        <p:nvPicPr>
          <p:cNvPr id="255" name="Google Shape;255;p38"/>
          <p:cNvPicPr preferRelativeResize="0"/>
          <p:nvPr/>
        </p:nvPicPr>
        <p:blipFill>
          <a:blip r:embed="rId6">
            <a:alphaModFix/>
          </a:blip>
          <a:stretch>
            <a:fillRect/>
          </a:stretch>
        </p:blipFill>
        <p:spPr>
          <a:xfrm>
            <a:off x="4537125" y="76410"/>
            <a:ext cx="4667750" cy="14493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RFM Segments</a:t>
            </a:r>
            <a:endParaRPr/>
          </a:p>
        </p:txBody>
      </p:sp>
      <p:pic>
        <p:nvPicPr>
          <p:cNvPr id="261" name="Google Shape;261;p39"/>
          <p:cNvPicPr preferRelativeResize="0"/>
          <p:nvPr/>
        </p:nvPicPr>
        <p:blipFill>
          <a:blip r:embed="rId3">
            <a:alphaModFix/>
          </a:blip>
          <a:stretch>
            <a:fillRect/>
          </a:stretch>
        </p:blipFill>
        <p:spPr>
          <a:xfrm>
            <a:off x="4248025" y="180175"/>
            <a:ext cx="4598149" cy="3452349"/>
          </a:xfrm>
          <a:prstGeom prst="rect">
            <a:avLst/>
          </a:prstGeom>
          <a:noFill/>
          <a:ln>
            <a:noFill/>
          </a:ln>
        </p:spPr>
      </p:pic>
      <p:pic>
        <p:nvPicPr>
          <p:cNvPr id="262" name="Google Shape;262;p39"/>
          <p:cNvPicPr preferRelativeResize="0"/>
          <p:nvPr/>
        </p:nvPicPr>
        <p:blipFill>
          <a:blip r:embed="rId4">
            <a:alphaModFix/>
          </a:blip>
          <a:stretch>
            <a:fillRect/>
          </a:stretch>
        </p:blipFill>
        <p:spPr>
          <a:xfrm>
            <a:off x="229675" y="1659151"/>
            <a:ext cx="3677125" cy="2700625"/>
          </a:xfrm>
          <a:prstGeom prst="rect">
            <a:avLst/>
          </a:prstGeom>
          <a:noFill/>
          <a:ln>
            <a:noFill/>
          </a:ln>
        </p:spPr>
      </p:pic>
      <p:pic>
        <p:nvPicPr>
          <p:cNvPr id="263" name="Google Shape;263;p39"/>
          <p:cNvPicPr preferRelativeResize="0"/>
          <p:nvPr/>
        </p:nvPicPr>
        <p:blipFill>
          <a:blip r:embed="rId5">
            <a:alphaModFix/>
          </a:blip>
          <a:stretch>
            <a:fillRect/>
          </a:stretch>
        </p:blipFill>
        <p:spPr>
          <a:xfrm>
            <a:off x="5057330" y="3767425"/>
            <a:ext cx="2979545" cy="121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Applying K-Means Clustering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InvoicePeriod</a:t>
            </a:r>
            <a:endParaRPr/>
          </a:p>
        </p:txBody>
      </p:sp>
      <p:pic>
        <p:nvPicPr>
          <p:cNvPr id="274" name="Google Shape;274;p41"/>
          <p:cNvPicPr preferRelativeResize="0"/>
          <p:nvPr/>
        </p:nvPicPr>
        <p:blipFill>
          <a:blip r:embed="rId3">
            <a:alphaModFix/>
          </a:blip>
          <a:stretch>
            <a:fillRect/>
          </a:stretch>
        </p:blipFill>
        <p:spPr>
          <a:xfrm>
            <a:off x="166775" y="1541025"/>
            <a:ext cx="5365775" cy="2228675"/>
          </a:xfrm>
          <a:prstGeom prst="rect">
            <a:avLst/>
          </a:prstGeom>
          <a:noFill/>
          <a:ln>
            <a:noFill/>
          </a:ln>
        </p:spPr>
      </p:pic>
      <p:pic>
        <p:nvPicPr>
          <p:cNvPr id="275" name="Google Shape;275;p41"/>
          <p:cNvPicPr preferRelativeResize="0"/>
          <p:nvPr/>
        </p:nvPicPr>
        <p:blipFill>
          <a:blip r:embed="rId4">
            <a:alphaModFix/>
          </a:blip>
          <a:stretch>
            <a:fillRect/>
          </a:stretch>
        </p:blipFill>
        <p:spPr>
          <a:xfrm>
            <a:off x="7260025" y="98425"/>
            <a:ext cx="1651625" cy="2604501"/>
          </a:xfrm>
          <a:prstGeom prst="rect">
            <a:avLst/>
          </a:prstGeom>
          <a:noFill/>
          <a:ln>
            <a:noFill/>
          </a:ln>
        </p:spPr>
      </p:pic>
      <p:pic>
        <p:nvPicPr>
          <p:cNvPr id="276" name="Google Shape;276;p41"/>
          <p:cNvPicPr preferRelativeResize="0"/>
          <p:nvPr/>
        </p:nvPicPr>
        <p:blipFill>
          <a:blip r:embed="rId5">
            <a:alphaModFix/>
          </a:blip>
          <a:stretch>
            <a:fillRect/>
          </a:stretch>
        </p:blipFill>
        <p:spPr>
          <a:xfrm>
            <a:off x="3740125" y="2207696"/>
            <a:ext cx="4713050" cy="2763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Terminologies</a:t>
            </a:r>
            <a:endParaRPr/>
          </a:p>
        </p:txBody>
      </p:sp>
      <p:sp>
        <p:nvSpPr>
          <p:cNvPr id="76" name="Google Shape;76;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b="1" lang="en"/>
              <a:t>InvoiceNo: </a:t>
            </a:r>
            <a:r>
              <a:rPr lang="en"/>
              <a:t>Invoice number. </a:t>
            </a:r>
            <a:r>
              <a:rPr i="1" lang="en"/>
              <a:t>Nominal, </a:t>
            </a:r>
            <a:r>
              <a:rPr lang="en"/>
              <a:t>a 6-digit integral number uniquely assigned to each transaction. If this code starts with letter ‘c’, it indicates a cancellation.</a:t>
            </a:r>
            <a:endParaRPr/>
          </a:p>
          <a:p>
            <a:pPr indent="-325755" lvl="0" marL="457200" rtl="0" algn="l">
              <a:spcBef>
                <a:spcPts val="0"/>
              </a:spcBef>
              <a:spcAft>
                <a:spcPts val="0"/>
              </a:spcAft>
              <a:buSzPct val="100000"/>
              <a:buChar char="●"/>
            </a:pPr>
            <a:r>
              <a:rPr b="1" lang="en"/>
              <a:t>StockCode: </a:t>
            </a:r>
            <a:r>
              <a:rPr lang="en"/>
              <a:t>Product (item) code. </a:t>
            </a:r>
            <a:r>
              <a:rPr i="1" lang="en"/>
              <a:t>Nominal</a:t>
            </a:r>
            <a:r>
              <a:rPr lang="en"/>
              <a:t>, a 5-digit </a:t>
            </a:r>
            <a:r>
              <a:rPr lang="en"/>
              <a:t>integral</a:t>
            </a:r>
            <a:r>
              <a:rPr lang="en"/>
              <a:t> number uniquely assigned to each </a:t>
            </a:r>
            <a:r>
              <a:rPr lang="en"/>
              <a:t>distinct</a:t>
            </a:r>
            <a:r>
              <a:rPr lang="en"/>
              <a:t> product.</a:t>
            </a:r>
            <a:endParaRPr b="1"/>
          </a:p>
          <a:p>
            <a:pPr indent="-325755" lvl="0" marL="457200" rtl="0" algn="l">
              <a:spcBef>
                <a:spcPts val="0"/>
              </a:spcBef>
              <a:spcAft>
                <a:spcPts val="0"/>
              </a:spcAft>
              <a:buSzPct val="100000"/>
              <a:buChar char="●"/>
            </a:pPr>
            <a:r>
              <a:rPr b="1" lang="en"/>
              <a:t>Description: </a:t>
            </a:r>
            <a:r>
              <a:rPr lang="en"/>
              <a:t>Product (item) name. </a:t>
            </a:r>
            <a:r>
              <a:rPr i="1" lang="en"/>
              <a:t>Nominal.</a:t>
            </a:r>
            <a:endParaRPr b="1"/>
          </a:p>
          <a:p>
            <a:pPr indent="-325755" lvl="0" marL="457200" rtl="0" algn="l">
              <a:spcBef>
                <a:spcPts val="0"/>
              </a:spcBef>
              <a:spcAft>
                <a:spcPts val="0"/>
              </a:spcAft>
              <a:buSzPct val="100000"/>
              <a:buChar char="●"/>
            </a:pPr>
            <a:r>
              <a:rPr b="1" lang="en"/>
              <a:t>Quantity:</a:t>
            </a:r>
            <a:r>
              <a:rPr lang="en"/>
              <a:t> The quantities of each product (item) per transaction. </a:t>
            </a:r>
            <a:r>
              <a:rPr i="1" lang="en"/>
              <a:t>Numeric.</a:t>
            </a:r>
            <a:endParaRPr/>
          </a:p>
          <a:p>
            <a:pPr indent="-325755" lvl="0" marL="457200" rtl="0" algn="l">
              <a:spcBef>
                <a:spcPts val="0"/>
              </a:spcBef>
              <a:spcAft>
                <a:spcPts val="0"/>
              </a:spcAft>
              <a:buSzPct val="100000"/>
              <a:buChar char="●"/>
            </a:pPr>
            <a:r>
              <a:rPr b="1" lang="en"/>
              <a:t>InvoiceDate:</a:t>
            </a:r>
            <a:r>
              <a:rPr lang="en"/>
              <a:t> Invoice Date and time. </a:t>
            </a:r>
            <a:r>
              <a:rPr i="1" lang="en"/>
              <a:t>Numeric,</a:t>
            </a:r>
            <a:r>
              <a:rPr lang="en"/>
              <a:t> the day and time when each transaction was generated.</a:t>
            </a:r>
            <a:endParaRPr/>
          </a:p>
          <a:p>
            <a:pPr indent="-325755" lvl="0" marL="457200" rtl="0" algn="l">
              <a:spcBef>
                <a:spcPts val="0"/>
              </a:spcBef>
              <a:spcAft>
                <a:spcPts val="0"/>
              </a:spcAft>
              <a:buSzPct val="100000"/>
              <a:buChar char="●"/>
            </a:pPr>
            <a:r>
              <a:rPr b="1" lang="en"/>
              <a:t>UnitPrice: </a:t>
            </a:r>
            <a:r>
              <a:rPr lang="en"/>
              <a:t>Unit price. </a:t>
            </a:r>
            <a:r>
              <a:rPr i="1" lang="en"/>
              <a:t>Numeric, </a:t>
            </a:r>
            <a:r>
              <a:rPr lang="en"/>
              <a:t>product price per unit in sterling.</a:t>
            </a:r>
            <a:endParaRPr/>
          </a:p>
          <a:p>
            <a:pPr indent="-325755" lvl="0" marL="457200" rtl="0" algn="l">
              <a:spcBef>
                <a:spcPts val="0"/>
              </a:spcBef>
              <a:spcAft>
                <a:spcPts val="0"/>
              </a:spcAft>
              <a:buSzPct val="100000"/>
              <a:buChar char="●"/>
            </a:pPr>
            <a:r>
              <a:rPr b="1" lang="en"/>
              <a:t>CustomerID:</a:t>
            </a:r>
            <a:r>
              <a:rPr lang="en"/>
              <a:t> Customer number. </a:t>
            </a:r>
            <a:r>
              <a:rPr i="1" lang="en"/>
              <a:t>Nominal, </a:t>
            </a:r>
            <a:r>
              <a:rPr lang="en"/>
              <a:t>a 5-digit integral number uniquely assigned to each customer.</a:t>
            </a:r>
            <a:endParaRPr/>
          </a:p>
          <a:p>
            <a:pPr indent="-325755" lvl="0" marL="457200" rtl="0" algn="l">
              <a:spcBef>
                <a:spcPts val="0"/>
              </a:spcBef>
              <a:spcAft>
                <a:spcPts val="0"/>
              </a:spcAft>
              <a:buSzPct val="100000"/>
              <a:buChar char="●"/>
            </a:pPr>
            <a:r>
              <a:rPr b="1" lang="en"/>
              <a:t>Country: </a:t>
            </a:r>
            <a:r>
              <a:rPr lang="en"/>
              <a:t>Country name. </a:t>
            </a:r>
            <a:r>
              <a:rPr i="1" lang="en"/>
              <a:t>Nominal, </a:t>
            </a:r>
            <a:r>
              <a:rPr lang="en"/>
              <a:t>the name of the country where each customer resides.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Life-span</a:t>
            </a:r>
            <a:endParaRPr/>
          </a:p>
        </p:txBody>
      </p:sp>
      <p:pic>
        <p:nvPicPr>
          <p:cNvPr id="282" name="Google Shape;282;p42"/>
          <p:cNvPicPr preferRelativeResize="0"/>
          <p:nvPr/>
        </p:nvPicPr>
        <p:blipFill>
          <a:blip r:embed="rId3">
            <a:alphaModFix/>
          </a:blip>
          <a:stretch>
            <a:fillRect/>
          </a:stretch>
        </p:blipFill>
        <p:spPr>
          <a:xfrm>
            <a:off x="495301" y="1478950"/>
            <a:ext cx="7042324" cy="3266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K-Means Implementation</a:t>
            </a:r>
            <a:endParaRPr/>
          </a:p>
        </p:txBody>
      </p:sp>
      <p:pic>
        <p:nvPicPr>
          <p:cNvPr id="288" name="Google Shape;288;p43"/>
          <p:cNvPicPr preferRelativeResize="0"/>
          <p:nvPr/>
        </p:nvPicPr>
        <p:blipFill>
          <a:blip r:embed="rId3">
            <a:alphaModFix/>
          </a:blip>
          <a:stretch>
            <a:fillRect/>
          </a:stretch>
        </p:blipFill>
        <p:spPr>
          <a:xfrm>
            <a:off x="403275" y="2688267"/>
            <a:ext cx="2935001" cy="2356207"/>
          </a:xfrm>
          <a:prstGeom prst="rect">
            <a:avLst/>
          </a:prstGeom>
          <a:noFill/>
          <a:ln>
            <a:noFill/>
          </a:ln>
        </p:spPr>
      </p:pic>
      <p:pic>
        <p:nvPicPr>
          <p:cNvPr id="289" name="Google Shape;289;p43"/>
          <p:cNvPicPr preferRelativeResize="0"/>
          <p:nvPr/>
        </p:nvPicPr>
        <p:blipFill>
          <a:blip r:embed="rId4">
            <a:alphaModFix/>
          </a:blip>
          <a:stretch>
            <a:fillRect/>
          </a:stretch>
        </p:blipFill>
        <p:spPr>
          <a:xfrm>
            <a:off x="5195350" y="209950"/>
            <a:ext cx="3693975" cy="2012225"/>
          </a:xfrm>
          <a:prstGeom prst="rect">
            <a:avLst/>
          </a:prstGeom>
          <a:noFill/>
          <a:ln>
            <a:noFill/>
          </a:ln>
        </p:spPr>
      </p:pic>
      <p:pic>
        <p:nvPicPr>
          <p:cNvPr id="290" name="Google Shape;290;p43"/>
          <p:cNvPicPr preferRelativeResize="0"/>
          <p:nvPr/>
        </p:nvPicPr>
        <p:blipFill>
          <a:blip r:embed="rId5">
            <a:alphaModFix/>
          </a:blip>
          <a:stretch>
            <a:fillRect/>
          </a:stretch>
        </p:blipFill>
        <p:spPr>
          <a:xfrm>
            <a:off x="4367425" y="2374825"/>
            <a:ext cx="3889522" cy="2561925"/>
          </a:xfrm>
          <a:prstGeom prst="rect">
            <a:avLst/>
          </a:prstGeom>
          <a:noFill/>
          <a:ln>
            <a:noFill/>
          </a:ln>
        </p:spPr>
      </p:pic>
      <p:pic>
        <p:nvPicPr>
          <p:cNvPr id="291" name="Google Shape;291;p43"/>
          <p:cNvPicPr preferRelativeResize="0"/>
          <p:nvPr/>
        </p:nvPicPr>
        <p:blipFill>
          <a:blip r:embed="rId6">
            <a:alphaModFix/>
          </a:blip>
          <a:stretch>
            <a:fillRect/>
          </a:stretch>
        </p:blipFill>
        <p:spPr>
          <a:xfrm>
            <a:off x="387900" y="988400"/>
            <a:ext cx="3435154" cy="1699875"/>
          </a:xfrm>
          <a:prstGeom prst="rect">
            <a:avLst/>
          </a:prstGeom>
          <a:noFill/>
          <a:ln>
            <a:noFill/>
          </a:ln>
        </p:spPr>
      </p:pic>
      <p:pic>
        <p:nvPicPr>
          <p:cNvPr id="292" name="Google Shape;292;p43"/>
          <p:cNvPicPr preferRelativeResize="0"/>
          <p:nvPr/>
        </p:nvPicPr>
        <p:blipFill>
          <a:blip r:embed="rId7">
            <a:alphaModFix/>
          </a:blip>
          <a:stretch>
            <a:fillRect/>
          </a:stretch>
        </p:blipFill>
        <p:spPr>
          <a:xfrm>
            <a:off x="1702325" y="3883875"/>
            <a:ext cx="2198876" cy="436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Clusters</a:t>
            </a:r>
            <a:endParaRPr/>
          </a:p>
        </p:txBody>
      </p:sp>
      <p:pic>
        <p:nvPicPr>
          <p:cNvPr id="298" name="Google Shape;298;p44"/>
          <p:cNvPicPr preferRelativeResize="0"/>
          <p:nvPr/>
        </p:nvPicPr>
        <p:blipFill>
          <a:blip r:embed="rId3">
            <a:alphaModFix/>
          </a:blip>
          <a:stretch>
            <a:fillRect/>
          </a:stretch>
        </p:blipFill>
        <p:spPr>
          <a:xfrm>
            <a:off x="514000" y="1410375"/>
            <a:ext cx="3997273" cy="1968774"/>
          </a:xfrm>
          <a:prstGeom prst="rect">
            <a:avLst/>
          </a:prstGeom>
          <a:noFill/>
          <a:ln>
            <a:noFill/>
          </a:ln>
        </p:spPr>
      </p:pic>
      <p:pic>
        <p:nvPicPr>
          <p:cNvPr id="299" name="Google Shape;299;p44"/>
          <p:cNvPicPr preferRelativeResize="0"/>
          <p:nvPr/>
        </p:nvPicPr>
        <p:blipFill>
          <a:blip r:embed="rId4">
            <a:alphaModFix/>
          </a:blip>
          <a:stretch>
            <a:fillRect/>
          </a:stretch>
        </p:blipFill>
        <p:spPr>
          <a:xfrm>
            <a:off x="514000" y="3645400"/>
            <a:ext cx="3666349" cy="686100"/>
          </a:xfrm>
          <a:prstGeom prst="rect">
            <a:avLst/>
          </a:prstGeom>
          <a:noFill/>
          <a:ln>
            <a:noFill/>
          </a:ln>
        </p:spPr>
      </p:pic>
      <p:pic>
        <p:nvPicPr>
          <p:cNvPr id="300" name="Google Shape;300;p44"/>
          <p:cNvPicPr preferRelativeResize="0"/>
          <p:nvPr/>
        </p:nvPicPr>
        <p:blipFill>
          <a:blip r:embed="rId5">
            <a:alphaModFix/>
          </a:blip>
          <a:stretch>
            <a:fillRect/>
          </a:stretch>
        </p:blipFill>
        <p:spPr>
          <a:xfrm>
            <a:off x="4630575" y="1296525"/>
            <a:ext cx="4361026" cy="3034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Visualize the Clusters</a:t>
            </a:r>
            <a:endParaRPr/>
          </a:p>
        </p:txBody>
      </p:sp>
      <p:pic>
        <p:nvPicPr>
          <p:cNvPr id="306" name="Google Shape;306;p45"/>
          <p:cNvPicPr preferRelativeResize="0"/>
          <p:nvPr/>
        </p:nvPicPr>
        <p:blipFill>
          <a:blip r:embed="rId3">
            <a:alphaModFix/>
          </a:blip>
          <a:stretch>
            <a:fillRect/>
          </a:stretch>
        </p:blipFill>
        <p:spPr>
          <a:xfrm>
            <a:off x="145425" y="1338475"/>
            <a:ext cx="4667250" cy="3562350"/>
          </a:xfrm>
          <a:prstGeom prst="rect">
            <a:avLst/>
          </a:prstGeom>
          <a:noFill/>
          <a:ln>
            <a:noFill/>
          </a:ln>
        </p:spPr>
      </p:pic>
      <p:pic>
        <p:nvPicPr>
          <p:cNvPr id="307" name="Google Shape;307;p45"/>
          <p:cNvPicPr preferRelativeResize="0"/>
          <p:nvPr/>
        </p:nvPicPr>
        <p:blipFill>
          <a:blip r:embed="rId4">
            <a:alphaModFix/>
          </a:blip>
          <a:stretch>
            <a:fillRect/>
          </a:stretch>
        </p:blipFill>
        <p:spPr>
          <a:xfrm>
            <a:off x="4997825" y="2295825"/>
            <a:ext cx="3913351" cy="1237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Assign the Labels</a:t>
            </a:r>
            <a:endParaRPr/>
          </a:p>
        </p:txBody>
      </p:sp>
      <p:pic>
        <p:nvPicPr>
          <p:cNvPr id="313" name="Google Shape;313;p46"/>
          <p:cNvPicPr preferRelativeResize="0"/>
          <p:nvPr/>
        </p:nvPicPr>
        <p:blipFill>
          <a:blip r:embed="rId3">
            <a:alphaModFix/>
          </a:blip>
          <a:stretch>
            <a:fillRect/>
          </a:stretch>
        </p:blipFill>
        <p:spPr>
          <a:xfrm>
            <a:off x="1014325" y="1657601"/>
            <a:ext cx="7115349" cy="24697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Create Cohort and Conduct Cohort Analysis</a:t>
            </a:r>
            <a:endParaRPr/>
          </a:p>
        </p:txBody>
      </p:sp>
      <p:pic>
        <p:nvPicPr>
          <p:cNvPr id="319" name="Google Shape;319;p47"/>
          <p:cNvPicPr preferRelativeResize="0"/>
          <p:nvPr/>
        </p:nvPicPr>
        <p:blipFill>
          <a:blip r:embed="rId3">
            <a:alphaModFix/>
          </a:blip>
          <a:stretch>
            <a:fillRect/>
          </a:stretch>
        </p:blipFill>
        <p:spPr>
          <a:xfrm>
            <a:off x="387900" y="1342298"/>
            <a:ext cx="3373699" cy="1788350"/>
          </a:xfrm>
          <a:prstGeom prst="rect">
            <a:avLst/>
          </a:prstGeom>
          <a:noFill/>
          <a:ln>
            <a:noFill/>
          </a:ln>
        </p:spPr>
      </p:pic>
      <p:pic>
        <p:nvPicPr>
          <p:cNvPr id="320" name="Google Shape;320;p47"/>
          <p:cNvPicPr preferRelativeResize="0"/>
          <p:nvPr/>
        </p:nvPicPr>
        <p:blipFill>
          <a:blip r:embed="rId4">
            <a:alphaModFix/>
          </a:blip>
          <a:stretch>
            <a:fillRect/>
          </a:stretch>
        </p:blipFill>
        <p:spPr>
          <a:xfrm>
            <a:off x="4205835" y="1069625"/>
            <a:ext cx="3959088" cy="686100"/>
          </a:xfrm>
          <a:prstGeom prst="rect">
            <a:avLst/>
          </a:prstGeom>
          <a:noFill/>
          <a:ln>
            <a:noFill/>
          </a:ln>
        </p:spPr>
      </p:pic>
      <p:pic>
        <p:nvPicPr>
          <p:cNvPr id="321" name="Google Shape;321;p47"/>
          <p:cNvPicPr preferRelativeResize="0"/>
          <p:nvPr/>
        </p:nvPicPr>
        <p:blipFill>
          <a:blip r:embed="rId5">
            <a:alphaModFix/>
          </a:blip>
          <a:stretch>
            <a:fillRect/>
          </a:stretch>
        </p:blipFill>
        <p:spPr>
          <a:xfrm>
            <a:off x="4888950" y="1853900"/>
            <a:ext cx="2530574" cy="3110450"/>
          </a:xfrm>
          <a:prstGeom prst="rect">
            <a:avLst/>
          </a:prstGeom>
          <a:noFill/>
          <a:ln>
            <a:noFill/>
          </a:ln>
        </p:spPr>
      </p:pic>
      <p:pic>
        <p:nvPicPr>
          <p:cNvPr id="322" name="Google Shape;322;p47"/>
          <p:cNvPicPr preferRelativeResize="0"/>
          <p:nvPr/>
        </p:nvPicPr>
        <p:blipFill>
          <a:blip r:embed="rId6">
            <a:alphaModFix/>
          </a:blip>
          <a:stretch>
            <a:fillRect/>
          </a:stretch>
        </p:blipFill>
        <p:spPr>
          <a:xfrm>
            <a:off x="387900" y="3809200"/>
            <a:ext cx="3599525" cy="577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User Number &amp; Retention Rate</a:t>
            </a:r>
            <a:endParaRPr/>
          </a:p>
        </p:txBody>
      </p:sp>
      <p:pic>
        <p:nvPicPr>
          <p:cNvPr id="328" name="Google Shape;328;p48"/>
          <p:cNvPicPr preferRelativeResize="0"/>
          <p:nvPr/>
        </p:nvPicPr>
        <p:blipFill>
          <a:blip r:embed="rId3">
            <a:alphaModFix/>
          </a:blip>
          <a:stretch>
            <a:fillRect/>
          </a:stretch>
        </p:blipFill>
        <p:spPr>
          <a:xfrm>
            <a:off x="1145625" y="1519125"/>
            <a:ext cx="7042150" cy="3293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Average Quantity Sold</a:t>
            </a:r>
            <a:endParaRPr/>
          </a:p>
        </p:txBody>
      </p:sp>
      <p:pic>
        <p:nvPicPr>
          <p:cNvPr id="334" name="Google Shape;334;p49"/>
          <p:cNvPicPr preferRelativeResize="0"/>
          <p:nvPr/>
        </p:nvPicPr>
        <p:blipFill>
          <a:blip r:embed="rId3">
            <a:alphaModFix/>
          </a:blip>
          <a:stretch>
            <a:fillRect/>
          </a:stretch>
        </p:blipFill>
        <p:spPr>
          <a:xfrm>
            <a:off x="912975" y="1442875"/>
            <a:ext cx="7115500" cy="3315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Average Sales</a:t>
            </a:r>
            <a:endParaRPr/>
          </a:p>
        </p:txBody>
      </p:sp>
      <p:pic>
        <p:nvPicPr>
          <p:cNvPr id="340" name="Google Shape;340;p50"/>
          <p:cNvPicPr preferRelativeResize="0"/>
          <p:nvPr/>
        </p:nvPicPr>
        <p:blipFill>
          <a:blip r:embed="rId3">
            <a:alphaModFix/>
          </a:blip>
          <a:stretch>
            <a:fillRect/>
          </a:stretch>
        </p:blipFill>
        <p:spPr>
          <a:xfrm>
            <a:off x="830625" y="1454575"/>
            <a:ext cx="7231675" cy="3370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pic>
        <p:nvPicPr>
          <p:cNvPr id="346" name="Google Shape;346;p51"/>
          <p:cNvPicPr preferRelativeResize="0"/>
          <p:nvPr/>
        </p:nvPicPr>
        <p:blipFill>
          <a:blip r:embed="rId3">
            <a:alphaModFix/>
          </a:blip>
          <a:stretch>
            <a:fillRect/>
          </a:stretch>
        </p:blipFill>
        <p:spPr>
          <a:xfrm>
            <a:off x="4828925" y="662950"/>
            <a:ext cx="3808974" cy="1781550"/>
          </a:xfrm>
          <a:prstGeom prst="rect">
            <a:avLst/>
          </a:prstGeom>
          <a:noFill/>
          <a:ln>
            <a:noFill/>
          </a:ln>
        </p:spPr>
      </p:pic>
      <p:pic>
        <p:nvPicPr>
          <p:cNvPr id="347" name="Google Shape;347;p51"/>
          <p:cNvPicPr preferRelativeResize="0"/>
          <p:nvPr/>
        </p:nvPicPr>
        <p:blipFill>
          <a:blip r:embed="rId4">
            <a:alphaModFix/>
          </a:blip>
          <a:stretch>
            <a:fillRect/>
          </a:stretch>
        </p:blipFill>
        <p:spPr>
          <a:xfrm>
            <a:off x="4798601" y="3006050"/>
            <a:ext cx="4004700" cy="1866275"/>
          </a:xfrm>
          <a:prstGeom prst="rect">
            <a:avLst/>
          </a:prstGeom>
          <a:noFill/>
          <a:ln>
            <a:noFill/>
          </a:ln>
        </p:spPr>
      </p:pic>
      <p:pic>
        <p:nvPicPr>
          <p:cNvPr id="348" name="Google Shape;348;p51"/>
          <p:cNvPicPr preferRelativeResize="0"/>
          <p:nvPr/>
        </p:nvPicPr>
        <p:blipFill>
          <a:blip r:embed="rId5">
            <a:alphaModFix/>
          </a:blip>
          <a:stretch>
            <a:fillRect/>
          </a:stretch>
        </p:blipFill>
        <p:spPr>
          <a:xfrm>
            <a:off x="167900" y="1366100"/>
            <a:ext cx="4506026" cy="2318550"/>
          </a:xfrm>
          <a:prstGeom prst="rect">
            <a:avLst/>
          </a:prstGeom>
          <a:noFill/>
          <a:ln>
            <a:noFill/>
          </a:ln>
        </p:spPr>
      </p:pic>
      <p:pic>
        <p:nvPicPr>
          <p:cNvPr id="349" name="Google Shape;349;p51"/>
          <p:cNvPicPr preferRelativeResize="0"/>
          <p:nvPr/>
        </p:nvPicPr>
        <p:blipFill>
          <a:blip r:embed="rId6">
            <a:alphaModFix/>
          </a:blip>
          <a:stretch>
            <a:fillRect/>
          </a:stretch>
        </p:blipFill>
        <p:spPr>
          <a:xfrm>
            <a:off x="226606" y="2888775"/>
            <a:ext cx="3822894" cy="1781550"/>
          </a:xfrm>
          <a:prstGeom prst="rect">
            <a:avLst/>
          </a:prstGeom>
          <a:noFill/>
          <a:ln>
            <a:noFill/>
          </a:ln>
        </p:spPr>
      </p:pic>
      <p:pic>
        <p:nvPicPr>
          <p:cNvPr id="350" name="Google Shape;350;p51"/>
          <p:cNvPicPr preferRelativeResize="0"/>
          <p:nvPr/>
        </p:nvPicPr>
        <p:blipFill>
          <a:blip r:embed="rId7">
            <a:alphaModFix/>
          </a:blip>
          <a:stretch>
            <a:fillRect/>
          </a:stretch>
        </p:blipFill>
        <p:spPr>
          <a:xfrm>
            <a:off x="2744775" y="2409500"/>
            <a:ext cx="3407900" cy="255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212950" y="1520700"/>
            <a:ext cx="4701875" cy="1744850"/>
          </a:xfrm>
          <a:prstGeom prst="rect">
            <a:avLst/>
          </a:prstGeom>
          <a:noFill/>
          <a:ln>
            <a:noFill/>
          </a:ln>
        </p:spPr>
      </p:pic>
      <p:pic>
        <p:nvPicPr>
          <p:cNvPr id="82" name="Google Shape;82;p16"/>
          <p:cNvPicPr preferRelativeResize="0"/>
          <p:nvPr/>
        </p:nvPicPr>
        <p:blipFill>
          <a:blip r:embed="rId4">
            <a:alphaModFix/>
          </a:blip>
          <a:stretch>
            <a:fillRect/>
          </a:stretch>
        </p:blipFill>
        <p:spPr>
          <a:xfrm>
            <a:off x="3485675" y="1777401"/>
            <a:ext cx="2924076" cy="2000151"/>
          </a:xfrm>
          <a:prstGeom prst="rect">
            <a:avLst/>
          </a:prstGeom>
          <a:noFill/>
          <a:ln>
            <a:noFill/>
          </a:ln>
        </p:spPr>
      </p:pic>
      <p:pic>
        <p:nvPicPr>
          <p:cNvPr id="83" name="Google Shape;83;p16"/>
          <p:cNvPicPr preferRelativeResize="0"/>
          <p:nvPr/>
        </p:nvPicPr>
        <p:blipFill>
          <a:blip r:embed="rId5">
            <a:alphaModFix/>
          </a:blip>
          <a:stretch>
            <a:fillRect/>
          </a:stretch>
        </p:blipFill>
        <p:spPr>
          <a:xfrm>
            <a:off x="6562151" y="1296525"/>
            <a:ext cx="2429449" cy="2339135"/>
          </a:xfrm>
          <a:prstGeom prst="rect">
            <a:avLst/>
          </a:prstGeom>
          <a:noFill/>
          <a:ln>
            <a:noFill/>
          </a:ln>
        </p:spPr>
      </p:pic>
      <p:pic>
        <p:nvPicPr>
          <p:cNvPr id="84" name="Google Shape;84;p16"/>
          <p:cNvPicPr preferRelativeResize="0"/>
          <p:nvPr/>
        </p:nvPicPr>
        <p:blipFill>
          <a:blip r:embed="rId6">
            <a:alphaModFix/>
          </a:blip>
          <a:stretch>
            <a:fillRect/>
          </a:stretch>
        </p:blipFill>
        <p:spPr>
          <a:xfrm>
            <a:off x="498499" y="2361175"/>
            <a:ext cx="2568325" cy="2339126"/>
          </a:xfrm>
          <a:prstGeom prst="rect">
            <a:avLst/>
          </a:prstGeom>
          <a:noFill/>
          <a:ln>
            <a:noFill/>
          </a:ln>
        </p:spPr>
      </p:pic>
      <p:pic>
        <p:nvPicPr>
          <p:cNvPr id="85" name="Google Shape;85;p16"/>
          <p:cNvPicPr preferRelativeResize="0"/>
          <p:nvPr/>
        </p:nvPicPr>
        <p:blipFill>
          <a:blip r:embed="rId7">
            <a:alphaModFix/>
          </a:blip>
          <a:stretch>
            <a:fillRect/>
          </a:stretch>
        </p:blipFill>
        <p:spPr>
          <a:xfrm>
            <a:off x="3614201" y="2744425"/>
            <a:ext cx="1620401" cy="2226574"/>
          </a:xfrm>
          <a:prstGeom prst="rect">
            <a:avLst/>
          </a:prstGeom>
          <a:noFill/>
          <a:ln>
            <a:noFill/>
          </a:ln>
        </p:spPr>
      </p:pic>
      <p:pic>
        <p:nvPicPr>
          <p:cNvPr id="86" name="Google Shape;86;p16"/>
          <p:cNvPicPr preferRelativeResize="0"/>
          <p:nvPr/>
        </p:nvPicPr>
        <p:blipFill>
          <a:blip r:embed="rId8">
            <a:alphaModFix/>
          </a:blip>
          <a:stretch>
            <a:fillRect/>
          </a:stretch>
        </p:blipFill>
        <p:spPr>
          <a:xfrm>
            <a:off x="5631098" y="2417449"/>
            <a:ext cx="2057898" cy="2226576"/>
          </a:xfrm>
          <a:prstGeom prst="rect">
            <a:avLst/>
          </a:prstGeom>
          <a:noFill/>
          <a:ln>
            <a:noFill/>
          </a:ln>
        </p:spPr>
      </p:pic>
      <p:sp>
        <p:nvSpPr>
          <p:cNvPr id="87" name="Google Shape;87;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Cleaning &amp; Exploratory Data 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Data</a:t>
            </a:r>
            <a:endParaRPr/>
          </a:p>
        </p:txBody>
      </p:sp>
      <p:pic>
        <p:nvPicPr>
          <p:cNvPr id="93" name="Google Shape;93;p17"/>
          <p:cNvPicPr preferRelativeResize="0"/>
          <p:nvPr/>
        </p:nvPicPr>
        <p:blipFill>
          <a:blip r:embed="rId3">
            <a:alphaModFix/>
          </a:blip>
          <a:stretch>
            <a:fillRect/>
          </a:stretch>
        </p:blipFill>
        <p:spPr>
          <a:xfrm>
            <a:off x="118575" y="1613425"/>
            <a:ext cx="7632701" cy="2832450"/>
          </a:xfrm>
          <a:prstGeom prst="rect">
            <a:avLst/>
          </a:prstGeom>
          <a:noFill/>
          <a:ln>
            <a:noFill/>
          </a:ln>
        </p:spPr>
      </p:pic>
      <p:pic>
        <p:nvPicPr>
          <p:cNvPr id="94" name="Google Shape;94;p17"/>
          <p:cNvPicPr preferRelativeResize="0"/>
          <p:nvPr/>
        </p:nvPicPr>
        <p:blipFill>
          <a:blip r:embed="rId4">
            <a:alphaModFix/>
          </a:blip>
          <a:stretch>
            <a:fillRect/>
          </a:stretch>
        </p:blipFill>
        <p:spPr>
          <a:xfrm>
            <a:off x="4874878" y="108525"/>
            <a:ext cx="2876400" cy="1967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Null &amp; Duplicated Values</a:t>
            </a:r>
            <a:endParaRPr/>
          </a:p>
        </p:txBody>
      </p:sp>
      <p:pic>
        <p:nvPicPr>
          <p:cNvPr id="100" name="Google Shape;100;p18"/>
          <p:cNvPicPr preferRelativeResize="0"/>
          <p:nvPr/>
        </p:nvPicPr>
        <p:blipFill>
          <a:blip r:embed="rId3">
            <a:alphaModFix/>
          </a:blip>
          <a:stretch>
            <a:fillRect/>
          </a:stretch>
        </p:blipFill>
        <p:spPr>
          <a:xfrm>
            <a:off x="175525" y="1371500"/>
            <a:ext cx="1816501" cy="1748975"/>
          </a:xfrm>
          <a:prstGeom prst="rect">
            <a:avLst/>
          </a:prstGeom>
          <a:noFill/>
          <a:ln>
            <a:noFill/>
          </a:ln>
        </p:spPr>
      </p:pic>
      <p:pic>
        <p:nvPicPr>
          <p:cNvPr id="101" name="Google Shape;101;p18"/>
          <p:cNvPicPr preferRelativeResize="0"/>
          <p:nvPr/>
        </p:nvPicPr>
        <p:blipFill>
          <a:blip r:embed="rId4">
            <a:alphaModFix/>
          </a:blip>
          <a:stretch>
            <a:fillRect/>
          </a:stretch>
        </p:blipFill>
        <p:spPr>
          <a:xfrm>
            <a:off x="2041825" y="2428225"/>
            <a:ext cx="2688750" cy="2448842"/>
          </a:xfrm>
          <a:prstGeom prst="rect">
            <a:avLst/>
          </a:prstGeom>
          <a:noFill/>
          <a:ln>
            <a:noFill/>
          </a:ln>
        </p:spPr>
      </p:pic>
      <p:pic>
        <p:nvPicPr>
          <p:cNvPr id="102" name="Google Shape;102;p18"/>
          <p:cNvPicPr preferRelativeResize="0"/>
          <p:nvPr/>
        </p:nvPicPr>
        <p:blipFill>
          <a:blip r:embed="rId5">
            <a:alphaModFix/>
          </a:blip>
          <a:stretch>
            <a:fillRect/>
          </a:stretch>
        </p:blipFill>
        <p:spPr>
          <a:xfrm>
            <a:off x="5289375" y="1371500"/>
            <a:ext cx="2688756" cy="3694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InvoiceNo, Quantity, and UnitPrice</a:t>
            </a:r>
            <a:endParaRPr/>
          </a:p>
        </p:txBody>
      </p:sp>
      <p:pic>
        <p:nvPicPr>
          <p:cNvPr id="108" name="Google Shape;108;p19"/>
          <p:cNvPicPr preferRelativeResize="0"/>
          <p:nvPr/>
        </p:nvPicPr>
        <p:blipFill>
          <a:blip r:embed="rId3">
            <a:alphaModFix/>
          </a:blip>
          <a:stretch>
            <a:fillRect/>
          </a:stretch>
        </p:blipFill>
        <p:spPr>
          <a:xfrm>
            <a:off x="77875" y="1356300"/>
            <a:ext cx="2436726" cy="2636476"/>
          </a:xfrm>
          <a:prstGeom prst="rect">
            <a:avLst/>
          </a:prstGeom>
          <a:noFill/>
          <a:ln>
            <a:noFill/>
          </a:ln>
        </p:spPr>
      </p:pic>
      <p:pic>
        <p:nvPicPr>
          <p:cNvPr id="109" name="Google Shape;109;p19"/>
          <p:cNvPicPr preferRelativeResize="0"/>
          <p:nvPr/>
        </p:nvPicPr>
        <p:blipFill>
          <a:blip r:embed="rId4">
            <a:alphaModFix/>
          </a:blip>
          <a:stretch>
            <a:fillRect/>
          </a:stretch>
        </p:blipFill>
        <p:spPr>
          <a:xfrm>
            <a:off x="1810124" y="1833175"/>
            <a:ext cx="1857799" cy="1907899"/>
          </a:xfrm>
          <a:prstGeom prst="rect">
            <a:avLst/>
          </a:prstGeom>
          <a:noFill/>
          <a:ln>
            <a:noFill/>
          </a:ln>
        </p:spPr>
      </p:pic>
      <p:pic>
        <p:nvPicPr>
          <p:cNvPr id="110" name="Google Shape;110;p19"/>
          <p:cNvPicPr preferRelativeResize="0"/>
          <p:nvPr/>
        </p:nvPicPr>
        <p:blipFill>
          <a:blip r:embed="rId5">
            <a:alphaModFix/>
          </a:blip>
          <a:stretch>
            <a:fillRect/>
          </a:stretch>
        </p:blipFill>
        <p:spPr>
          <a:xfrm>
            <a:off x="3843200" y="1602938"/>
            <a:ext cx="5139576" cy="2249499"/>
          </a:xfrm>
          <a:prstGeom prst="rect">
            <a:avLst/>
          </a:prstGeom>
          <a:noFill/>
          <a:ln>
            <a:noFill/>
          </a:ln>
        </p:spPr>
      </p:pic>
      <p:pic>
        <p:nvPicPr>
          <p:cNvPr id="111" name="Google Shape;111;p19"/>
          <p:cNvPicPr preferRelativeResize="0"/>
          <p:nvPr/>
        </p:nvPicPr>
        <p:blipFill>
          <a:blip r:embed="rId6">
            <a:alphaModFix/>
          </a:blip>
          <a:stretch>
            <a:fillRect/>
          </a:stretch>
        </p:blipFill>
        <p:spPr>
          <a:xfrm>
            <a:off x="4682844" y="4068300"/>
            <a:ext cx="3253081" cy="47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Canceled Order</a:t>
            </a:r>
            <a:endParaRPr/>
          </a:p>
        </p:txBody>
      </p:sp>
      <p:pic>
        <p:nvPicPr>
          <p:cNvPr id="117" name="Google Shape;117;p20"/>
          <p:cNvPicPr preferRelativeResize="0"/>
          <p:nvPr/>
        </p:nvPicPr>
        <p:blipFill>
          <a:blip r:embed="rId3">
            <a:alphaModFix/>
          </a:blip>
          <a:stretch>
            <a:fillRect/>
          </a:stretch>
        </p:blipFill>
        <p:spPr>
          <a:xfrm>
            <a:off x="458773" y="3823075"/>
            <a:ext cx="6019275" cy="868525"/>
          </a:xfrm>
          <a:prstGeom prst="rect">
            <a:avLst/>
          </a:prstGeom>
          <a:noFill/>
          <a:ln>
            <a:noFill/>
          </a:ln>
        </p:spPr>
      </p:pic>
      <p:pic>
        <p:nvPicPr>
          <p:cNvPr id="118" name="Google Shape;118;p20"/>
          <p:cNvPicPr preferRelativeResize="0"/>
          <p:nvPr/>
        </p:nvPicPr>
        <p:blipFill>
          <a:blip r:embed="rId4">
            <a:alphaModFix/>
          </a:blip>
          <a:stretch>
            <a:fillRect/>
          </a:stretch>
        </p:blipFill>
        <p:spPr>
          <a:xfrm>
            <a:off x="458768" y="1525575"/>
            <a:ext cx="5559244" cy="191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Handling &amp; Cleaning Missing Values</a:t>
            </a:r>
            <a:endParaRPr/>
          </a:p>
        </p:txBody>
      </p:sp>
      <p:pic>
        <p:nvPicPr>
          <p:cNvPr id="124" name="Google Shape;124;p21"/>
          <p:cNvPicPr preferRelativeResize="0"/>
          <p:nvPr/>
        </p:nvPicPr>
        <p:blipFill>
          <a:blip r:embed="rId3">
            <a:alphaModFix/>
          </a:blip>
          <a:stretch>
            <a:fillRect/>
          </a:stretch>
        </p:blipFill>
        <p:spPr>
          <a:xfrm>
            <a:off x="151000" y="1358375"/>
            <a:ext cx="4421001" cy="1213375"/>
          </a:xfrm>
          <a:prstGeom prst="rect">
            <a:avLst/>
          </a:prstGeom>
          <a:noFill/>
          <a:ln>
            <a:noFill/>
          </a:ln>
        </p:spPr>
      </p:pic>
      <p:pic>
        <p:nvPicPr>
          <p:cNvPr id="125" name="Google Shape;125;p21"/>
          <p:cNvPicPr preferRelativeResize="0"/>
          <p:nvPr/>
        </p:nvPicPr>
        <p:blipFill>
          <a:blip r:embed="rId4">
            <a:alphaModFix/>
          </a:blip>
          <a:stretch>
            <a:fillRect/>
          </a:stretch>
        </p:blipFill>
        <p:spPr>
          <a:xfrm>
            <a:off x="151000" y="2625100"/>
            <a:ext cx="3011174" cy="2358600"/>
          </a:xfrm>
          <a:prstGeom prst="rect">
            <a:avLst/>
          </a:prstGeom>
          <a:noFill/>
          <a:ln>
            <a:noFill/>
          </a:ln>
        </p:spPr>
      </p:pic>
      <p:pic>
        <p:nvPicPr>
          <p:cNvPr id="126" name="Google Shape;126;p21"/>
          <p:cNvPicPr preferRelativeResize="0"/>
          <p:nvPr/>
        </p:nvPicPr>
        <p:blipFill>
          <a:blip r:embed="rId5">
            <a:alphaModFix/>
          </a:blip>
          <a:stretch>
            <a:fillRect/>
          </a:stretch>
        </p:blipFill>
        <p:spPr>
          <a:xfrm>
            <a:off x="3740175" y="1894325"/>
            <a:ext cx="4788402" cy="2914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